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04"/>
  </p:notesMasterIdLst>
  <p:handoutMasterIdLst>
    <p:handoutMasterId r:id="rId105"/>
  </p:handoutMasterIdLst>
  <p:sldIdLst>
    <p:sldId id="900" r:id="rId2"/>
    <p:sldId id="790" r:id="rId3"/>
    <p:sldId id="749" r:id="rId4"/>
    <p:sldId id="750" r:id="rId5"/>
    <p:sldId id="794" r:id="rId6"/>
    <p:sldId id="894" r:id="rId7"/>
    <p:sldId id="753" r:id="rId8"/>
    <p:sldId id="763" r:id="rId9"/>
    <p:sldId id="782" r:id="rId10"/>
    <p:sldId id="762" r:id="rId11"/>
    <p:sldId id="764" r:id="rId12"/>
    <p:sldId id="797" r:id="rId13"/>
    <p:sldId id="805" r:id="rId14"/>
    <p:sldId id="806" r:id="rId15"/>
    <p:sldId id="807" r:id="rId16"/>
    <p:sldId id="808" r:id="rId17"/>
    <p:sldId id="809" r:id="rId18"/>
    <p:sldId id="810" r:id="rId19"/>
    <p:sldId id="819" r:id="rId20"/>
    <p:sldId id="824" r:id="rId21"/>
    <p:sldId id="684" r:id="rId22"/>
    <p:sldId id="685" r:id="rId23"/>
    <p:sldId id="686" r:id="rId24"/>
    <p:sldId id="687" r:id="rId25"/>
    <p:sldId id="688" r:id="rId26"/>
    <p:sldId id="846" r:id="rId27"/>
    <p:sldId id="863" r:id="rId28"/>
    <p:sldId id="691" r:id="rId29"/>
    <p:sldId id="842" r:id="rId30"/>
    <p:sldId id="692" r:id="rId31"/>
    <p:sldId id="693" r:id="rId32"/>
    <p:sldId id="694" r:id="rId33"/>
    <p:sldId id="695" r:id="rId34"/>
    <p:sldId id="881" r:id="rId35"/>
    <p:sldId id="697" r:id="rId36"/>
    <p:sldId id="698" r:id="rId37"/>
    <p:sldId id="699" r:id="rId38"/>
    <p:sldId id="700" r:id="rId39"/>
    <p:sldId id="701" r:id="rId40"/>
    <p:sldId id="702" r:id="rId41"/>
    <p:sldId id="703" r:id="rId42"/>
    <p:sldId id="704" r:id="rId43"/>
    <p:sldId id="705" r:id="rId44"/>
    <p:sldId id="706" r:id="rId45"/>
    <p:sldId id="707" r:id="rId46"/>
    <p:sldId id="708" r:id="rId47"/>
    <p:sldId id="709" r:id="rId48"/>
    <p:sldId id="710" r:id="rId49"/>
    <p:sldId id="711" r:id="rId50"/>
    <p:sldId id="712" r:id="rId51"/>
    <p:sldId id="713" r:id="rId52"/>
    <p:sldId id="714" r:id="rId53"/>
    <p:sldId id="715" r:id="rId54"/>
    <p:sldId id="716" r:id="rId55"/>
    <p:sldId id="717" r:id="rId56"/>
    <p:sldId id="848" r:id="rId57"/>
    <p:sldId id="719" r:id="rId58"/>
    <p:sldId id="825" r:id="rId59"/>
    <p:sldId id="847" r:id="rId60"/>
    <p:sldId id="722" r:id="rId61"/>
    <p:sldId id="727" r:id="rId62"/>
    <p:sldId id="728" r:id="rId63"/>
    <p:sldId id="729" r:id="rId64"/>
    <p:sldId id="843" r:id="rId65"/>
    <p:sldId id="732" r:id="rId66"/>
    <p:sldId id="883" r:id="rId67"/>
    <p:sldId id="885" r:id="rId68"/>
    <p:sldId id="886" r:id="rId69"/>
    <p:sldId id="733" r:id="rId70"/>
    <p:sldId id="888" r:id="rId71"/>
    <p:sldId id="889" r:id="rId72"/>
    <p:sldId id="735" r:id="rId73"/>
    <p:sldId id="736" r:id="rId74"/>
    <p:sldId id="856" r:id="rId75"/>
    <p:sldId id="901" r:id="rId76"/>
    <p:sldId id="844" r:id="rId77"/>
    <p:sldId id="857" r:id="rId78"/>
    <p:sldId id="858" r:id="rId79"/>
    <p:sldId id="859" r:id="rId80"/>
    <p:sldId id="864" r:id="rId81"/>
    <p:sldId id="865" r:id="rId82"/>
    <p:sldId id="868" r:id="rId83"/>
    <p:sldId id="869" r:id="rId84"/>
    <p:sldId id="867" r:id="rId85"/>
    <p:sldId id="870" r:id="rId86"/>
    <p:sldId id="875" r:id="rId87"/>
    <p:sldId id="871" r:id="rId88"/>
    <p:sldId id="876" r:id="rId89"/>
    <p:sldId id="877" r:id="rId90"/>
    <p:sldId id="892" r:id="rId91"/>
    <p:sldId id="878" r:id="rId92"/>
    <p:sldId id="891" r:id="rId93"/>
    <p:sldId id="879" r:id="rId94"/>
    <p:sldId id="860" r:id="rId95"/>
    <p:sldId id="902" r:id="rId96"/>
    <p:sldId id="325" r:id="rId97"/>
    <p:sldId id="827" r:id="rId98"/>
    <p:sldId id="832" r:id="rId99"/>
    <p:sldId id="833" r:id="rId100"/>
    <p:sldId id="760" r:id="rId101"/>
    <p:sldId id="780" r:id="rId102"/>
    <p:sldId id="761" r:id="rId103"/>
  </p:sldIdLst>
  <p:sldSz cx="9144000" cy="6858000" type="screen4x3"/>
  <p:notesSz cx="6858000" cy="9144000"/>
  <p:defaultTextStyle>
    <a:defPPr>
      <a:defRPr lang="en-US"/>
    </a:defPPr>
    <a:lvl1pPr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6600"/>
    <a:srgbClr val="FFCC99"/>
    <a:srgbClr val="0F4D92"/>
    <a:srgbClr val="C5D1E0"/>
    <a:srgbClr val="F3F3F3"/>
    <a:srgbClr val="FF1D19"/>
    <a:srgbClr val="FF0000"/>
    <a:srgbClr val="80808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0" d="100"/>
          <a:sy n="90" d="100"/>
        </p:scale>
        <p:origin x="-592" y="-88"/>
      </p:cViewPr>
      <p:guideLst>
        <p:guide orient="horz" pos="2160"/>
        <p:guide pos="2880"/>
      </p:guideLst>
    </p:cSldViewPr>
  </p:slideViewPr>
  <p:notesTextViewPr>
    <p:cViewPr>
      <p:scale>
        <a:sx n="100" d="100"/>
        <a:sy n="100" d="100"/>
      </p:scale>
      <p:origin x="0" y="0"/>
    </p:cViewPr>
  </p:notesTextViewPr>
  <p:sorterViewPr>
    <p:cViewPr>
      <p:scale>
        <a:sx n="98" d="100"/>
        <a:sy n="98"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notesMaster" Target="notesMasters/notesMaster1.xml"/><Relationship Id="rId105" Type="http://schemas.openxmlformats.org/officeDocument/2006/relationships/handoutMaster" Target="handoutMasters/handoutMaster1.xml"/><Relationship Id="rId106" Type="http://schemas.openxmlformats.org/officeDocument/2006/relationships/printerSettings" Target="printerSettings/printerSettings1.bin"/><Relationship Id="rId107"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viewProps" Target="viewProps.xml"/><Relationship Id="rId109"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tableStyles" Target="tableStyle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6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endParaRPr lang="en-US"/>
          </a:p>
        </p:txBody>
      </p:sp>
      <p:sp>
        <p:nvSpPr>
          <p:cNvPr id="15462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fld id="{5721E9F5-F346-4544-A173-003E47FC89BC}" type="slidenum">
              <a:rPr lang="en-US"/>
              <a:pPr>
                <a:defRPr/>
              </a:pPr>
              <a:t>‹#›</a:t>
            </a:fld>
            <a:endParaRPr lang="en-US"/>
          </a:p>
        </p:txBody>
      </p:sp>
    </p:spTree>
    <p:extLst>
      <p:ext uri="{BB962C8B-B14F-4D97-AF65-F5344CB8AC3E}">
        <p14:creationId xmlns:p14="http://schemas.microsoft.com/office/powerpoint/2010/main" val="11891274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baseline="0">
                <a:effectLst/>
                <a:ea typeface="ＭＳ Ｐゴシック" charset="-128"/>
                <a:cs typeface="ＭＳ Ｐゴシック" charset="-128"/>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baseline="0">
                <a:effectLst/>
              </a:defRPr>
            </a:lvl1pPr>
          </a:lstStyle>
          <a:p>
            <a:pPr>
              <a:defRPr/>
            </a:pPr>
            <a:fld id="{86487906-38C7-2948-8EF2-63BA3985CDFF}" type="slidenum">
              <a:rPr lang="en-US"/>
              <a:pPr>
                <a:defRPr/>
              </a:pPr>
              <a:t>‹#›</a:t>
            </a:fld>
            <a:endParaRPr lang="en-US"/>
          </a:p>
        </p:txBody>
      </p:sp>
    </p:spTree>
    <p:extLst>
      <p:ext uri="{BB962C8B-B14F-4D97-AF65-F5344CB8AC3E}">
        <p14:creationId xmlns:p14="http://schemas.microsoft.com/office/powerpoint/2010/main" val="5361277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ＭＳ Ｐゴシック" pitchFamily="-105" charset="-128"/>
      </a:defRPr>
    </a:lvl1pPr>
    <a:lvl2pPr marL="4572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2pPr>
    <a:lvl3pPr marL="9144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3pPr>
    <a:lvl4pPr marL="13716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4pPr>
    <a:lvl5pPr marL="18288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aseline="-25000">
                <a:solidFill>
                  <a:schemeClr val="tx1"/>
                </a:solidFill>
                <a:latin typeface="Arial" charset="0"/>
                <a:ea typeface="ＭＳ Ｐゴシック" charset="0"/>
                <a:cs typeface="ＭＳ Ｐゴシック" charset="0"/>
              </a:defRPr>
            </a:lvl1pPr>
            <a:lvl2pPr marL="742950" indent="-285750" eaLnBrk="0" hangingPunct="0">
              <a:defRPr sz="2400" baseline="-25000">
                <a:solidFill>
                  <a:schemeClr val="tx1"/>
                </a:solidFill>
                <a:latin typeface="Arial" charset="0"/>
                <a:ea typeface="ＭＳ Ｐゴシック" charset="0"/>
              </a:defRPr>
            </a:lvl2pPr>
            <a:lvl3pPr marL="1143000" indent="-228600" eaLnBrk="0" hangingPunct="0">
              <a:defRPr sz="2400" baseline="-25000">
                <a:solidFill>
                  <a:schemeClr val="tx1"/>
                </a:solidFill>
                <a:latin typeface="Arial" charset="0"/>
                <a:ea typeface="ＭＳ Ｐゴシック" charset="0"/>
              </a:defRPr>
            </a:lvl3pPr>
            <a:lvl4pPr marL="1600200" indent="-228600" eaLnBrk="0" hangingPunct="0">
              <a:defRPr sz="2400" baseline="-25000">
                <a:solidFill>
                  <a:schemeClr val="tx1"/>
                </a:solidFill>
                <a:latin typeface="Arial" charset="0"/>
                <a:ea typeface="ＭＳ Ｐゴシック" charset="0"/>
              </a:defRPr>
            </a:lvl4pPr>
            <a:lvl5pPr marL="2057400" indent="-228600" eaLnBrk="0" hangingPunct="0">
              <a:defRPr sz="2400" baseline="-25000">
                <a:solidFill>
                  <a:schemeClr val="tx1"/>
                </a:solidFill>
                <a:latin typeface="Arial" charset="0"/>
                <a:ea typeface="ＭＳ Ｐゴシック" charset="0"/>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charset="0"/>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charset="0"/>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charset="0"/>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charset="0"/>
              </a:defRPr>
            </a:lvl9pPr>
          </a:lstStyle>
          <a:p>
            <a:fld id="{662F50D6-D15D-9D43-8078-CCA5EDDAF389}" type="slidenum">
              <a:rPr lang="en-US" sz="1200" baseline="0"/>
              <a:pPr/>
              <a:t>1</a:t>
            </a:fld>
            <a:endParaRPr lang="en-US" sz="1200" baseline="0"/>
          </a:p>
        </p:txBody>
      </p:sp>
      <p:sp>
        <p:nvSpPr>
          <p:cNvPr id="51202" name="Rectangle 2"/>
          <p:cNvSpPr>
            <a:spLocks noGrp="1" noRot="1" noChangeAspect="1" noChangeArrowheads="1"/>
          </p:cNvSpPr>
          <p:nvPr>
            <p:ph type="sldImg"/>
          </p:nvPr>
        </p:nvSpPr>
        <p:spPr>
          <a:solidFill>
            <a:srgbClr val="FFFFFF"/>
          </a:solidFill>
          <a:ln/>
        </p:spPr>
      </p:sp>
      <p:sp>
        <p:nvSpPr>
          <p:cNvPr id="51203"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What</a:t>
            </a:r>
            <a:r>
              <a:rPr lang="en-US" baseline="0" dirty="0" smtClean="0">
                <a:latin typeface="Arial" charset="0"/>
                <a:ea typeface="ＭＳ Ｐゴシック" charset="0"/>
                <a:cs typeface="ＭＳ Ｐゴシック" charset="0"/>
              </a:rPr>
              <a:t> does it mean to say software-driven? For large network equipment vendors, software cost already accounts for 90% of R&amp;D cost. </a:t>
            </a:r>
            <a:endParaRPr lang="en-US" dirty="0">
              <a:latin typeface="Arial" charset="0"/>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10</a:t>
            </a:fld>
            <a:endParaRPr lang="en-US"/>
          </a:p>
        </p:txBody>
      </p:sp>
    </p:spTree>
    <p:extLst>
      <p:ext uri="{BB962C8B-B14F-4D97-AF65-F5344CB8AC3E}">
        <p14:creationId xmlns:p14="http://schemas.microsoft.com/office/powerpoint/2010/main" val="2878244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11</a:t>
            </a:fld>
            <a:endParaRPr lang="en-US"/>
          </a:p>
        </p:txBody>
      </p:sp>
    </p:spTree>
    <p:extLst>
      <p:ext uri="{BB962C8B-B14F-4D97-AF65-F5344CB8AC3E}">
        <p14:creationId xmlns:p14="http://schemas.microsoft.com/office/powerpoint/2010/main" val="40628331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13</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14</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15</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2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800">
                <a:latin typeface="Lucida Grande" charset="0"/>
                <a:cs typeface="Lucida Grande" charset="0"/>
                <a:sym typeface="Lucida Grande" charset="0"/>
              </a:rPr>
              <a:t>Unfortunately, this program has a bug. To see where the program goes wrong, let</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watch what happens when we connect this controller to a single switch and let two packets arrive. Both packets have destination mac A. The red packet is to TCP destination 80, while the green packet is to TCP destination 22.  When the red packet arrives, the switch has an empty flow table and sends the packet to the controller. The controller determines that the packet should be forwarded to the next hop, and installs the appropriate rule. The red packet returns to the switch and moves onward.  Now, the port 22 packet arrives at the switch, and instead of being dropped or sent to the controller, it matches the low priority rule for Ethernet destination A and is therefore forwarded onward. This violates the user</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intentions and may represent a security violation.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17</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19</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20</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21</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Benefits</a:t>
            </a:r>
            <a:r>
              <a:rPr lang="en-US" baseline="0" dirty="0" smtClean="0"/>
              <a:t> of abstraction: hide details, automatic instead of manual optimization, hide dynamics, hide resource limitations.</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a:t>
            </a:fld>
            <a:endParaRPr lang="en-US"/>
          </a:p>
        </p:txBody>
      </p:sp>
    </p:spTree>
    <p:extLst>
      <p:ext uri="{BB962C8B-B14F-4D97-AF65-F5344CB8AC3E}">
        <p14:creationId xmlns:p14="http://schemas.microsoft.com/office/powerpoint/2010/main" val="20855530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42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800">
                <a:latin typeface="Lucida Grande" charset="0"/>
                <a:cs typeface="Lucida Grande" charset="0"/>
                <a:sym typeface="Lucida Grande" charset="0"/>
              </a:rPr>
              <a:t>So today, Openflow programmers are responsible for deciding both how to forward packets and how to configure flow tables. We observe that programmers will be motivated by performance goals to use wildcard rules and that reasoning about wildcard rules is complex and introduces a substantial risk of misconfiguration.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63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Therefore, we ask whether it is possible to fully automate the generation of high quality flow tables, thereby removing this task from the programmer</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s responsibility, simplifying their programs and eliminating this source of errors. </a:t>
            </a:r>
          </a:p>
          <a:p>
            <a:endParaRPr lang="en-US" sz="2200">
              <a:latin typeface="Lucida Grande" charset="0"/>
              <a:cs typeface="Lucida Grande" charset="0"/>
              <a:sym typeface="Lucida Grande" charset="0"/>
            </a:endParaRPr>
          </a:p>
          <a:p>
            <a:r>
              <a:rPr lang="en-US" sz="2200">
                <a:latin typeface="Lucida Grande" charset="0"/>
                <a:cs typeface="Lucida Grande" charset="0"/>
                <a:sym typeface="Lucida Grande" charset="0"/>
              </a:rPr>
              <a:t>We call the remaining part of the user</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s program, an </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algorithmic policy</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a:t>
            </a:r>
          </a:p>
          <a:p>
            <a:r>
              <a:rPr lang="en-US" sz="2200">
                <a:latin typeface="Lucida Grande" charset="0"/>
                <a:cs typeface="Lucida Grande" charset="0"/>
                <a:sym typeface="Lucida Grande" charset="0"/>
              </a:rPr>
              <a:t>Where packet provides access to packet attributes, env provides access to environment state, such as topology and host locations, and the route can be a unicast route, a null route or a multicast route.</a:t>
            </a:r>
          </a:p>
          <a:p>
            <a:r>
              <a:rPr lang="en-US" sz="2200">
                <a:latin typeface="Lucida Grande" charset="0"/>
                <a:cs typeface="Lucida Grande" charset="0"/>
                <a:sym typeface="Lucida Grande" charset="0"/>
              </a:rPr>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04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Here is an example algorithmic program, written in Java.</a:t>
            </a:r>
          </a:p>
          <a:p>
            <a:r>
              <a:rPr lang="en-US" sz="2200">
                <a:latin typeface="Lucida Grande" charset="0"/>
                <a:cs typeface="Lucida Grande" charset="0"/>
                <a:sym typeface="Lucida Grande" charset="0"/>
              </a:rPr>
              <a:t>Explain program.</a:t>
            </a:r>
          </a:p>
          <a:p>
            <a:r>
              <a:rPr lang="en-US" sz="2200">
                <a:latin typeface="Lucida Grande" charset="0"/>
                <a:cs typeface="Lucida Grande" charset="0"/>
                <a:sym typeface="Lucida Grande" charset="0"/>
              </a:rPr>
              <a:t>Note that the program does not specify flow table configuration.</a:t>
            </a:r>
          </a:p>
          <a:p>
            <a:r>
              <a:rPr lang="en-US" sz="2200">
                <a:latin typeface="Lucida Grande" charset="0"/>
                <a:cs typeface="Lucida Grande" charset="0"/>
                <a:sym typeface="Lucida Grande" charset="0"/>
              </a:rPr>
              <a:t>So the programming model makes the programmer</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s life easy: just take a packet and say what to do with it.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26</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a:t>
            </a:r>
          </a:p>
          <a:p>
            <a:r>
              <a:rPr lang="en-US" sz="2200">
                <a:latin typeface="Lucida Grande" charset="0"/>
                <a:cs typeface="Lucida Grande" charset="0"/>
                <a:sym typeface="Lucida Grande" charset="0"/>
              </a:rPr>
              <a:t>Where packet provides access to packet attributes, env provides access to environment state, such as topology and host locations, and the route can be a unicast route, a null route or a multicast route.</a:t>
            </a:r>
          </a:p>
          <a:p>
            <a:r>
              <a:rPr lang="en-US" sz="2200">
                <a:latin typeface="Lucida Grande" charset="0"/>
                <a:cs typeface="Lucida Grande" charset="0"/>
                <a:sym typeface="Lucida Grande" charset="0"/>
              </a:rPr>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sz="2400" dirty="0" smtClean="0"/>
              <a:t>- Switches have limited TCAM capacity for rules; hence, craft rule sets to optimize TCAM utilization</a:t>
            </a:r>
            <a:r>
              <a:rPr lang="en-US" sz="2800" dirty="0" smtClean="0"/>
              <a:t>.</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2200" dirty="0" smtClean="0">
                <a:latin typeface="Lucida Grande" charset="0"/>
                <a:cs typeface="Lucida Grande" charset="0"/>
                <a:sym typeface="Lucida Grande" charset="0"/>
              </a:rPr>
              <a:t>- </a:t>
            </a:r>
            <a:r>
              <a:rPr lang="en-US" sz="2400" dirty="0" smtClean="0"/>
              <a:t>Generated rules may become invalid when network or policy state changes. Need to detect and repair inconsistency with minimal disruption.</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2200" dirty="0" smtClean="0">
                <a:latin typeface="Lucida Grande" charset="0"/>
                <a:cs typeface="Lucida Grande" charset="0"/>
                <a:sym typeface="Lucida Grande" charset="0"/>
              </a:rPr>
              <a:t>- </a:t>
            </a:r>
            <a:r>
              <a:rPr lang="en-US" sz="2400" dirty="0" smtClean="0"/>
              <a:t>Some policies are inherently hard to distribute and generate many </a:t>
            </a:r>
            <a:r>
              <a:rPr lang="en-US" sz="2800" dirty="0" smtClean="0"/>
              <a:t>central executions.</a:t>
            </a:r>
            <a:endParaRPr lang="en-US" sz="2200" dirty="0" smtClean="0">
              <a:latin typeface="Lucida Grande" charset="0"/>
              <a:cs typeface="Lucida Grande" charset="0"/>
              <a:sym typeface="Lucida Grande" charset="0"/>
            </a:endParaRPr>
          </a:p>
          <a:p>
            <a:endParaRPr lang="en-US" sz="2200" dirty="0" smtClean="0">
              <a:latin typeface="Lucida Grande" charset="0"/>
              <a:cs typeface="Lucida Grande" charset="0"/>
              <a:sym typeface="Lucida Grande" charset="0"/>
            </a:endParaRPr>
          </a:p>
          <a:p>
            <a:r>
              <a:rPr lang="en-US" sz="2200" dirty="0" smtClean="0">
                <a:latin typeface="Lucida Grande" charset="0"/>
                <a:cs typeface="Lucida Grande" charset="0"/>
                <a:sym typeface="Lucida Grande" charset="0"/>
              </a:rPr>
              <a:t>On </a:t>
            </a:r>
            <a:r>
              <a:rPr lang="en-US" sz="2200" dirty="0">
                <a:latin typeface="Lucida Grande" charset="0"/>
                <a:cs typeface="Lucida Grande" charset="0"/>
                <a:sym typeface="Lucida Grande" charset="0"/>
              </a:rPr>
              <a:t>the other hand implementing algorithmic policies is challenging. </a:t>
            </a:r>
          </a:p>
          <a:p>
            <a:r>
              <a:rPr lang="en-US" sz="2200" dirty="0">
                <a:latin typeface="Lucida Grande" charset="0"/>
                <a:cs typeface="Lucida Grande" charset="0"/>
                <a:sym typeface="Lucida Grande" charset="0"/>
              </a:rPr>
              <a:t>We know that naive solutions -- process every packet at controller or use only exact match rules -- perform poorly.</a:t>
            </a:r>
          </a:p>
          <a:p>
            <a:r>
              <a:rPr lang="en-US" sz="2200" dirty="0">
                <a:latin typeface="Lucida Grande" charset="0"/>
                <a:cs typeface="Lucida Grande" charset="0"/>
                <a:sym typeface="Lucida Grande" charset="0"/>
              </a:rPr>
              <a:t>Static analysis to determine layout of flow tables is possible, but has drawbacks; in particular static analysis of general purpose language programs is typically conservative. Furthermore, relying on static analysis will cause the system to become substantially dependent on the source language in which we write algorithmic policies.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On the other hand implementing algorithmic policies is challenging. </a:t>
            </a:r>
          </a:p>
          <a:p>
            <a:r>
              <a:rPr lang="en-US" sz="2200">
                <a:latin typeface="Lucida Grande" charset="0"/>
                <a:cs typeface="Lucida Grande" charset="0"/>
                <a:sym typeface="Lucida Grande" charset="0"/>
              </a:rPr>
              <a:t>We know that naive solutions -- process every packet at controller or use only exact match rules -- perform poorly.</a:t>
            </a:r>
          </a:p>
          <a:p>
            <a:r>
              <a:rPr lang="en-US" sz="2200">
                <a:latin typeface="Lucida Grande" charset="0"/>
                <a:cs typeface="Lucida Grande" charset="0"/>
                <a:sym typeface="Lucida Grande" charset="0"/>
              </a:rPr>
              <a:t>Static analysis to determine layout of flow tables is possible, but has drawbacks; in particular static analysis of general purpose language programs is typically conservative. Furthermore, relying on static analysis will cause the system to become substantially dependent on the source language in which we write algorithmic policies.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800">
                <a:latin typeface="Lucida Grande" charset="0"/>
                <a:cs typeface="Lucida Grande" charset="0"/>
                <a:sym typeface="Lucida Grande" charset="0"/>
              </a:rPr>
              <a:t>Instead, we introduce Maple, a system that implements algorithmic policies using a fully dynamic compilation method and which does not depend on the source language used to express the algorithmic policy.</a:t>
            </a:r>
          </a:p>
          <a:p>
            <a:endParaRPr lang="en-US" sz="1800">
              <a:latin typeface="Lucida Grande" charset="0"/>
              <a:cs typeface="Lucida Grande" charset="0"/>
              <a:sym typeface="Lucida Grande" charset="0"/>
            </a:endParaRPr>
          </a:p>
          <a:p>
            <a:r>
              <a:rPr lang="en-US" sz="1800">
                <a:latin typeface="Lucida Grande" charset="0"/>
                <a:cs typeface="Lucida Grande" charset="0"/>
                <a:sym typeface="Lucida Grande" charset="0"/>
              </a:rPr>
              <a:t>Maple works by repeatedly executing the user</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algorithmic policy f on packets entering the network, generalizing the outcome to other packets by observing traces of data accesses made during the execution.</a:t>
            </a:r>
          </a:p>
          <a:p>
            <a:endParaRPr lang="en-US" sz="1800">
              <a:latin typeface="Lucida Grande" charset="0"/>
              <a:cs typeface="Lucida Grande" charset="0"/>
              <a:sym typeface="Lucida Grande" charset="0"/>
            </a:endParaRPr>
          </a:p>
          <a:p>
            <a:r>
              <a:rPr lang="en-US" sz="1800">
                <a:latin typeface="Lucida Grande" charset="0"/>
                <a:cs typeface="Lucida Grande" charset="0"/>
                <a:sym typeface="Lucida Grande" charset="0"/>
              </a:rPr>
              <a:t>Maple then accumulates these traces into a trace tree, which is a partial decision tree of the input algorithmic policy, f.</a:t>
            </a:r>
          </a:p>
          <a:p>
            <a:endParaRPr lang="en-US" sz="1800">
              <a:latin typeface="Lucida Grande" charset="0"/>
              <a:cs typeface="Lucida Grande" charset="0"/>
              <a:sym typeface="Lucida Grande" charset="0"/>
            </a:endParaRPr>
          </a:p>
          <a:p>
            <a:r>
              <a:rPr lang="en-US" sz="1800">
                <a:latin typeface="Lucida Grande" charset="0"/>
                <a:cs typeface="Lucida Grande" charset="0"/>
                <a:sym typeface="Lucida Grande" charset="0"/>
              </a:rPr>
              <a:t>Finally, Maple compiles flow tables (FTs) for all the switches in the network from the trace tree. The compilation is done so that packets for which Maple has not yet successfully inferred a forwarding decision are sent back to the controller to ensure that Maple continues to execute f and refine its trace tree.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400" dirty="0" smtClean="0"/>
              <a:t>http://</a:t>
            </a:r>
            <a:r>
              <a:rPr lang="en-US" sz="2400" dirty="0" err="1" smtClean="0"/>
              <a:t>events.linuxfoundation.org</a:t>
            </a:r>
            <a:r>
              <a:rPr lang="en-US" sz="2400" dirty="0" smtClean="0"/>
              <a:t>/sites/events/files/slides/odls15_herrell.pdf</a:t>
            </a:r>
            <a:br>
              <a:rPr lang="en-US" sz="2400" dirty="0" smtClean="0"/>
            </a:br>
            <a:endParaRPr lang="en-US" sz="2200" dirty="0">
              <a:latin typeface="Lucida Grande" charset="0"/>
              <a:cs typeface="Lucida Grande" charset="0"/>
              <a:sym typeface="Lucida Grande"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8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Maple then uses this trace to begin generating the Trace Tree. In this case, Maple still doesn</a:t>
            </a:r>
            <a:r>
              <a:rPr lang="ja-JP" altLang="en-US" sz="2000">
                <a:latin typeface="Arial"/>
                <a:cs typeface="Lucida Grande" charset="0"/>
                <a:sym typeface="Lucida Grande" charset="0"/>
              </a:rPr>
              <a:t>’</a:t>
            </a:r>
            <a:r>
              <a:rPr lang="en-US" sz="2000">
                <a:latin typeface="Lucida Grande" charset="0"/>
                <a:cs typeface="Lucida Grande" charset="0"/>
                <a:sym typeface="Lucida Grande" charset="0"/>
              </a:rPr>
              <a:t>t know what will happen if the assertion is true, and it therefore adds a placeholder under the true branch.</a:t>
            </a:r>
          </a:p>
          <a:p>
            <a:endParaRPr lang="en-US" sz="2000">
              <a:latin typeface="Lucida Grande" charset="0"/>
              <a:cs typeface="Lucida Grande" charset="0"/>
              <a:sym typeface="Lucida Grande" charset="0"/>
            </a:endParaRPr>
          </a:p>
          <a:p>
            <a:r>
              <a:rPr lang="en-US" sz="2000">
                <a:latin typeface="Lucida Grande" charset="0"/>
                <a:cs typeface="Lucida Grande" charset="0"/>
                <a:sym typeface="Lucida Grande" charset="0"/>
              </a:rPr>
              <a:t>Now, if we execute f on a packet to tcp destination 22, the assertion is true, and the packet is dropped. Maple logs this new trace and uses it to refine its Trace Tree, filling in the true branch of the assertion. </a:t>
            </a:r>
          </a:p>
          <a:p>
            <a:endParaRPr lang="en-US" sz="2000">
              <a:latin typeface="Lucida Grande" charset="0"/>
              <a:cs typeface="Lucida Grande" charset="0"/>
              <a:sym typeface="Lucida Grande"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8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Maple then uses this trace to begin generating the Trace Tree. In this case, Maple still doesn</a:t>
            </a:r>
            <a:r>
              <a:rPr lang="ja-JP" altLang="en-US" sz="2000">
                <a:latin typeface="Arial"/>
                <a:cs typeface="Lucida Grande" charset="0"/>
                <a:sym typeface="Lucida Grande" charset="0"/>
              </a:rPr>
              <a:t>’</a:t>
            </a:r>
            <a:r>
              <a:rPr lang="en-US" sz="2000">
                <a:latin typeface="Lucida Grande" charset="0"/>
                <a:cs typeface="Lucida Grande" charset="0"/>
                <a:sym typeface="Lucida Grande" charset="0"/>
              </a:rPr>
              <a:t>t know what will happen if the assertion is true, and it therefore adds a placeholder under the true branch.</a:t>
            </a:r>
          </a:p>
          <a:p>
            <a:endParaRPr lang="en-US" sz="2000">
              <a:latin typeface="Lucida Grande" charset="0"/>
              <a:cs typeface="Lucida Grande" charset="0"/>
              <a:sym typeface="Lucida Grande" charset="0"/>
            </a:endParaRPr>
          </a:p>
          <a:p>
            <a:r>
              <a:rPr lang="en-US" sz="2000">
                <a:latin typeface="Lucida Grande" charset="0"/>
                <a:cs typeface="Lucida Grande" charset="0"/>
                <a:sym typeface="Lucida Grande" charset="0"/>
              </a:rPr>
              <a:t>Now, if we execute f on a packet to tcp destination 22, the assertion is true, and the packet is dropped. Maple logs this new trace and uses it to refine its Trace Tree, filling in the true branch of the assertion. </a:t>
            </a:r>
          </a:p>
          <a:p>
            <a:endParaRPr lang="en-US" sz="2000">
              <a:latin typeface="Lucida Grande" charset="0"/>
              <a:cs typeface="Lucida Grande" charset="0"/>
              <a:sym typeface="Lucida Grande"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On the other hand implementing algorithmic policies is challenging. </a:t>
            </a:r>
          </a:p>
          <a:p>
            <a:r>
              <a:rPr lang="en-US" sz="2200">
                <a:latin typeface="Lucida Grande" charset="0"/>
                <a:cs typeface="Lucida Grande" charset="0"/>
                <a:sym typeface="Lucida Grande" charset="0"/>
              </a:rPr>
              <a:t>We know that naive solutions -- process every packet at controller or use only exact match rules -- perform poorly.</a:t>
            </a:r>
          </a:p>
          <a:p>
            <a:r>
              <a:rPr lang="en-US" sz="2200">
                <a:latin typeface="Lucida Grande" charset="0"/>
                <a:cs typeface="Lucida Grande" charset="0"/>
                <a:sym typeface="Lucida Grande" charset="0"/>
              </a:rPr>
              <a:t>Static analysis to determine layout of flow tables is possible, but has drawbacks; in particular static analysis of general purpose language programs is typically conservative. Furthermore, relying on static analysis will cause the system to become substantially dependent on the source language in which we write algorithmic policies.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400">
                <a:latin typeface="Lucida Grande" charset="0"/>
                <a:cs typeface="Lucida Grande" charset="0"/>
                <a:sym typeface="Lucida Grande" charset="0"/>
              </a:rPr>
              <a:t>The basic compilation algorithm is actually very simple, and we explain it here in the context of an example trace tree. For simplicity the leaves are labelled with switch-specific actions, such as forward on some ports or drop.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The basic algorithm generates one rule for each execution of f, and each execution of f is stored as a path from the root of the trace tree to a leaf. For example, the right-most path in this tree resulted from an execution that observed that tcpDst!=22 and ethDst==4 and ethSrc==6.</a:t>
            </a:r>
          </a:p>
          <a:p>
            <a:r>
              <a:rPr lang="en-US" sz="1400">
                <a:latin typeface="Lucida Grande" charset="0"/>
                <a:cs typeface="Lucida Grande" charset="0"/>
                <a:sym typeface="Lucida Grande" charset="0"/>
              </a:rPr>
              <a:t>The leaf stores the action and the match condition can be obtained from the path from the root to the leaf. In this case, we would want to match on tcpDst!=22, ethDst==4 and ethSrc==6. Of course, as we described earlier, we cannot match on tcpDst!=22, and so instead we will generate a rule at some higher priority that matches on the condition which we wish to negate. This rule, which we call a </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barrier rule</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 ensures that the rule for the execution which we are considering only fires when the condition is false.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We observe that all the rules that require tcpDst!=22 are under the False branch of the assertion node and all the rules that require tcpDst==22 are under the True branch of the assertion node. Therefore, we can determine the priority level of the barrier rule by first generating rules and assigning priorities to the False branch of the node, and then assigning the priority of the barrier rule to have the next higher priority. Then we can assign priorities to the True branch. Hence, by generating rules in-order from False to True, we can correctly assign priorities to rules.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Finally, since the subtree under the True branch may not completely describe how to handle all tcpDst==22 packets, some packets with tcpDst==22 may fall through to the reach the barrier rule. Therefore, the action for the barrier rule must be ToController, so that we can continue to trace f correctly. </a:t>
            </a:r>
          </a:p>
          <a:p>
            <a:endParaRPr lang="en-US" sz="1400">
              <a:latin typeface="Lucida Grande" charset="0"/>
              <a:cs typeface="Lucida Grande" charset="0"/>
              <a:sym typeface="Lucida Grande"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400">
                <a:latin typeface="Lucida Grande" charset="0"/>
                <a:cs typeface="Lucida Grande" charset="0"/>
                <a:sym typeface="Lucida Grande" charset="0"/>
              </a:rPr>
              <a:t>The basic compilation algorithm is actually very simple, and we explain it here in the context of an example trace tree. For simplicity the leaves are labelled with switch-specific actions, such as forward on some ports or drop.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The basic algorithm generates one rule for each execution of f, and each execution of f is stored as a path from the root of the trace tree to a leaf. For example, the right-most path in this tree resulted from an execution that observed that tcpDst!=22 and ethDst==4 and ethSrc==6.</a:t>
            </a:r>
          </a:p>
          <a:p>
            <a:r>
              <a:rPr lang="en-US" sz="1400">
                <a:latin typeface="Lucida Grande" charset="0"/>
                <a:cs typeface="Lucida Grande" charset="0"/>
                <a:sym typeface="Lucida Grande" charset="0"/>
              </a:rPr>
              <a:t>The leaf stores the action and the match condition can be obtained from the path from the root to the leaf. In this case, we would want to match on tcpDst!=22, ethDst==4 and ethSrc==6. Of course, as we described earlier, we cannot match on tcpDst!=22, and so instead we will generate a rule at some higher priority that matches on the condition which we wish to negate. This rule, which we call a </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barrier rule</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 ensures that the rule for the execution which we are considering only fires when the condition is false.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We observe that all the rules that require tcpDst!=22 are under the False branch of the assertion node and all the rules that require tcpDst==22 are under the True branch of the assertion node. Therefore, we can determine the priority level of the barrier rule by first generating rules and assigning priorities to the False branch of the node, and then assigning the priority of the barrier rule to have the next higher priority. Then we can assign priorities to the True branch. Hence, by generating rules in-order from False to True, we can correctly assign priorities to rules.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Finally, since the subtree under the True branch may not completely describe how to handle all tcpDst==22 packets, some packets with tcpDst==22 may fall through to the reach the barrier rule. Therefore, the action for the barrier rule must be ToController, so that we can continue to trace f correctly. </a:t>
            </a:r>
          </a:p>
          <a:p>
            <a:endParaRPr lang="en-US" sz="1400">
              <a:latin typeface="Lucida Grande" charset="0"/>
              <a:cs typeface="Lucida Grande" charset="0"/>
              <a:sym typeface="Lucida Grande"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400">
                <a:latin typeface="Lucida Grande" charset="0"/>
                <a:cs typeface="Lucida Grande" charset="0"/>
                <a:sym typeface="Lucida Grande" charset="0"/>
              </a:rPr>
              <a:t>The basic compilation algorithm is actually very simple, and we explain it here in the context of an example trace tree. For simplicity the leaves are labelled with switch-specific actions, such as forward on some ports or drop.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The basic algorithm generates one rule for each execution of f, and each execution of f is stored as a path from the root of the trace tree to a leaf. For example, the right-most path in this tree resulted from an execution that observed that tcpDst!=22 and ethDst==4 and ethSrc==6.</a:t>
            </a:r>
          </a:p>
          <a:p>
            <a:r>
              <a:rPr lang="en-US" sz="1400">
                <a:latin typeface="Lucida Grande" charset="0"/>
                <a:cs typeface="Lucida Grande" charset="0"/>
                <a:sym typeface="Lucida Grande" charset="0"/>
              </a:rPr>
              <a:t>The leaf stores the action and the match condition can be obtained from the path from the root to the leaf. In this case, we would want to match on tcpDst!=22, ethDst==4 and ethSrc==6. Of course, as we described earlier, we cannot match on tcpDst!=22, and so instead we will generate a rule at some higher priority that matches on the condition which we wish to negate. This rule, which we call a </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barrier rule</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 ensures that the rule for the execution which we are considering only fires when the condition is false.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We observe that all the rules that require tcpDst!=22 are under the False branch of the assertion node and all the rules that require tcpDst==22 are under the True branch of the assertion node. Therefore, we can determine the priority level of the barrier rule by first generating rules and assigning priorities to the False branch of the node, and then assigning the priority of the barrier rule to have the next higher priority. Then we can assign priorities to the True branch. Hence, by generating rules in-order from False to True, we can correctly assign priorities to rules.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Finally, since the subtree under the True branch may not completely describe how to handle all tcpDst==22 packets, some packets with tcpDst==22 may fall through to the reach the barrier rule. Therefore, the action for the barrier rule must be ToController, so that we can continue to trace f correctly. </a:t>
            </a:r>
          </a:p>
          <a:p>
            <a:endParaRPr lang="en-US" sz="1400">
              <a:latin typeface="Lucida Grande" charset="0"/>
              <a:cs typeface="Lucida Grande" charset="0"/>
              <a:sym typeface="Lucida Grande"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400">
                <a:latin typeface="Lucida Grande" charset="0"/>
                <a:cs typeface="Lucida Grande" charset="0"/>
                <a:sym typeface="Lucida Grande" charset="0"/>
              </a:rPr>
              <a:t>The basic compilation algorithm is actually very simple, and we explain it here in the context of an example trace tree. For simplicity the leaves are labelled with switch-specific actions, such as forward on some ports or drop.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The basic algorithm generates one rule for each execution of f, and each execution of f is stored as a path from the root of the trace tree to a leaf. For example, the right-most path in this tree resulted from an execution that observed that tcpDst!=22 and ethDst==4 and ethSrc==6.</a:t>
            </a:r>
          </a:p>
          <a:p>
            <a:r>
              <a:rPr lang="en-US" sz="1400">
                <a:latin typeface="Lucida Grande" charset="0"/>
                <a:cs typeface="Lucida Grande" charset="0"/>
                <a:sym typeface="Lucida Grande" charset="0"/>
              </a:rPr>
              <a:t>The leaf stores the action and the match condition can be obtained from the path from the root to the leaf. In this case, we would want to match on tcpDst!=22, ethDst==4 and ethSrc==6. Of course, as we described earlier, we cannot match on tcpDst!=22, and so instead we will generate a rule at some higher priority that matches on the condition which we wish to negate. This rule, which we call a </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barrier rule</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 ensures that the rule for the execution which we are considering only fires when the condition is false.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We observe that all the rules that require tcpDst!=22 are under the False branch of the assertion node and all the rules that require tcpDst==22 are under the True branch of the assertion node. Therefore, we can determine the priority level of the barrier rule by first generating rules and assigning priorities to the False branch of the node, and then assigning the priority of the barrier rule to have the next higher priority. Then we can assign priorities to the True branch. Hence, by generating rules in-order from False to True, we can correctly assign priorities to rules.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Finally, since the subtree under the True branch may not completely describe how to handle all tcpDst==22 packets, some packets with tcpDst==22 may fall through to the reach the barrier rule. Therefore, the action for the barrier rule must be ToController, so that we can continue to trace f correctly. </a:t>
            </a:r>
          </a:p>
          <a:p>
            <a:endParaRPr lang="en-US" sz="1400">
              <a:latin typeface="Lucida Grande" charset="0"/>
              <a:cs typeface="Lucida Grande" charset="0"/>
              <a:sym typeface="Lucida Grande"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400" dirty="0" smtClean="0"/>
              <a:t>http://</a:t>
            </a:r>
            <a:r>
              <a:rPr lang="en-US" sz="2400" dirty="0" err="1" smtClean="0"/>
              <a:t>events.linuxfoundation.org</a:t>
            </a:r>
            <a:r>
              <a:rPr lang="en-US" sz="2400" dirty="0" smtClean="0"/>
              <a:t>/sites/events/files/slides/odls15_herrell.pdf</a:t>
            </a:r>
            <a:br>
              <a:rPr lang="en-US" sz="2400" dirty="0" smtClean="0"/>
            </a:br>
            <a:endParaRPr lang="en-US" sz="2200" dirty="0">
              <a:latin typeface="Lucida Grande" charset="0"/>
              <a:cs typeface="Lucida Grande" charset="0"/>
              <a:sym typeface="Lucida Grande"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43</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46</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47</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48</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49</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50</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51</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52</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42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800">
                <a:latin typeface="Lucida Grande" charset="0"/>
                <a:cs typeface="Lucida Grande" charset="0"/>
                <a:sym typeface="Lucida Grande" charset="0"/>
              </a:rPr>
              <a:t>We measured the effect of using Maple-generated rules in a network using 3 real HP 5406 Openflow-enabled switches arranged in a linear topology. We connect a client and a web server on either side of the switches. The client issues HTTP requests to the web server and we measure the average HTTP connection time as we vary the rate at which HTTP connections are created at the client.  We use an algorithmic policy that simple routes traffic based on the source and destination addresses.  We compare the performance when using Maple</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rule generation method with the performance when generating only exact match rules and with the native L2 functionality of the switches. </a:t>
            </a:r>
          </a:p>
          <a:p>
            <a:r>
              <a:rPr lang="en-US" sz="1800">
                <a:latin typeface="Lucida Grande" charset="0"/>
                <a:cs typeface="Lucida Grande" charset="0"/>
                <a:sym typeface="Lucida Grande" charset="0"/>
              </a:rPr>
              <a:t>We see that the performance of the exact match controller introduces substantial delay to the HTTP connection time, taking up to 282 ms when 120 requests are issued per second. </a:t>
            </a:r>
          </a:p>
          <a:p>
            <a:r>
              <a:rPr lang="en-US" sz="1800">
                <a:latin typeface="Lucida Grande" charset="0"/>
                <a:cs typeface="Lucida Grande" charset="0"/>
                <a:sym typeface="Lucida Grande" charset="0"/>
              </a:rPr>
              <a:t>On the other hand, the Maple controller achieves a HTTP connection time of 2 ms at 120 requests per second, a 100x improvement.  Maple</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performance closely matches that of the native L2 functionality up to about 100 requests per second.</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80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To evaluate Maple, we apply it to an interesting problem: how to implement filter sets, such as access control lists that match on IP prefixes and TCP or UDP port ranges, on Openflow switches. This could be challenging, especially if we also want to solve the problem when the filter sets are combined with other policies, such as routing or load balancing policies.</a:t>
            </a:r>
          </a:p>
          <a:p>
            <a:endParaRPr lang="en-US" sz="2200">
              <a:latin typeface="Lucida Grande" charset="0"/>
              <a:cs typeface="Lucida Grande" charset="0"/>
              <a:sym typeface="Lucida Grande" charset="0"/>
            </a:endParaRPr>
          </a:p>
          <a:p>
            <a:r>
              <a:rPr lang="en-US" sz="2200">
                <a:latin typeface="Lucida Grande" charset="0"/>
                <a:cs typeface="Lucida Grande" charset="0"/>
                <a:sym typeface="Lucida Grande" charset="0"/>
              </a:rPr>
              <a:t>We solve this problem with Maple by programming a simple filter set interpreter as an algorithmic policy, f.</a:t>
            </a:r>
          </a:p>
          <a:p>
            <a:endParaRPr lang="en-US" sz="2200">
              <a:latin typeface="Lucida Grande" charset="0"/>
              <a:cs typeface="Lucida Grande" charset="0"/>
              <a:sym typeface="Lucida Grande" charset="0"/>
            </a:endParaRPr>
          </a:p>
          <a:p>
            <a:r>
              <a:rPr lang="en-US" sz="2200">
                <a:latin typeface="Lucida Grande" charset="0"/>
                <a:cs typeface="Lucida Grande" charset="0"/>
                <a:sym typeface="Lucida Grande" charset="0"/>
              </a:rPr>
              <a:t>The policy initially loads a filter set from a file, and then handles packets by just naively using the semantics of the filter set: iterate over filters in the filter set, test each filter against the packet and return an action based on the first matching filter.</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21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In this graph we show the number of priority levels used by the Maple-generated rules for the same filter sets. We see that Maple often uses very few priority levels. For example, acl1a uses just 9 priorities for roughly 1000 rules.  Some policies cause Maple to use substantially more priorities - for example acl2b required 120 priorities for nearly 2000 rules.</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58</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59</a:t>
            </a:fld>
            <a:endParaRPr lang="en-US"/>
          </a:p>
        </p:txBody>
      </p:sp>
    </p:spTree>
    <p:extLst>
      <p:ext uri="{BB962C8B-B14F-4D97-AF65-F5344CB8AC3E}">
        <p14:creationId xmlns:p14="http://schemas.microsoft.com/office/powerpoint/2010/main" val="6163484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Maintaining correctness despite state changes is one of the key challenges of controller programming</a:t>
            </a:r>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60</a:t>
            </a:fld>
            <a:endParaRPr lang="en-US"/>
          </a:p>
        </p:txBody>
      </p:sp>
    </p:spTree>
    <p:extLst>
      <p:ext uri="{BB962C8B-B14F-4D97-AF65-F5344CB8AC3E}">
        <p14:creationId xmlns:p14="http://schemas.microsoft.com/office/powerpoint/2010/main" val="6163484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61</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62</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On the other hand implementing algorithmic policies is challenging. </a:t>
            </a:r>
          </a:p>
          <a:p>
            <a:r>
              <a:rPr lang="en-US" sz="2200">
                <a:latin typeface="Lucida Grande" charset="0"/>
                <a:cs typeface="Lucida Grande" charset="0"/>
                <a:sym typeface="Lucida Grande" charset="0"/>
              </a:rPr>
              <a:t>We know that naive solutions -- process every packet at controller or use only exact match rules -- perform poorly.</a:t>
            </a:r>
          </a:p>
          <a:p>
            <a:r>
              <a:rPr lang="en-US" sz="2200">
                <a:latin typeface="Lucida Grande" charset="0"/>
                <a:cs typeface="Lucida Grande" charset="0"/>
                <a:sym typeface="Lucida Grande" charset="0"/>
              </a:rPr>
              <a:t>Static analysis to determine layout of flow tables is possible, but has drawbacks; in particular static analysis of general purpose language programs is typically conservative. Furthermore, relying on static analysis will cause the system to become substantially dependent on the source language in which we write algorithmic policies.</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7</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74</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75</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76</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78</a:t>
            </a:fld>
            <a:endParaRPr lang="en-US"/>
          </a:p>
        </p:txBody>
      </p:sp>
    </p:spTree>
    <p:extLst>
      <p:ext uri="{BB962C8B-B14F-4D97-AF65-F5344CB8AC3E}">
        <p14:creationId xmlns:p14="http://schemas.microsoft.com/office/powerpoint/2010/main" val="403697346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79</a:t>
            </a:fld>
            <a:endParaRPr lang="en-US"/>
          </a:p>
        </p:txBody>
      </p:sp>
    </p:spTree>
    <p:extLst>
      <p:ext uri="{BB962C8B-B14F-4D97-AF65-F5344CB8AC3E}">
        <p14:creationId xmlns:p14="http://schemas.microsoft.com/office/powerpoint/2010/main" val="403697346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80</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81</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82</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8</a:t>
            </a:fld>
            <a:endParaRPr lang="en-US"/>
          </a:p>
        </p:txBody>
      </p:sp>
    </p:spTree>
    <p:extLst>
      <p:ext uri="{BB962C8B-B14F-4D97-AF65-F5344CB8AC3E}">
        <p14:creationId xmlns:p14="http://schemas.microsoft.com/office/powerpoint/2010/main" val="42510361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83</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84</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85</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86</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87</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88</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89</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91</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92</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api.onosproject.org</a:t>
            </a:r>
            <a:r>
              <a:rPr lang="en-US" dirty="0" smtClean="0"/>
              <a:t>/1.1.0/org/</a:t>
            </a:r>
            <a:r>
              <a:rPr lang="en-US" dirty="0" err="1" smtClean="0"/>
              <a:t>onosproject</a:t>
            </a:r>
            <a:r>
              <a:rPr lang="en-US" dirty="0" smtClean="0"/>
              <a:t>/store/</a:t>
            </a:r>
            <a:r>
              <a:rPr lang="en-US" dirty="0" err="1" smtClean="0"/>
              <a:t>Store.html</a:t>
            </a:r>
            <a:r>
              <a:rPr lang="en-US" dirty="0" smtClean="0"/>
              <a:t/>
            </a:r>
            <a:br>
              <a:rPr lang="en-US" dirty="0" smtClean="0"/>
            </a:br>
            <a:r>
              <a:rPr lang="en-US" dirty="0" err="1" smtClean="0"/>
              <a:t>DeviceStore</a:t>
            </a:r>
            <a:r>
              <a:rPr lang="en-US" dirty="0" smtClean="0"/>
              <a:t>, </a:t>
            </a:r>
            <a:r>
              <a:rPr lang="en-US" dirty="0" err="1" smtClean="0"/>
              <a:t>HostStore</a:t>
            </a:r>
            <a:r>
              <a:rPr lang="en-US" dirty="0" smtClean="0"/>
              <a:t>, </a:t>
            </a:r>
            <a:r>
              <a:rPr lang="en-US" dirty="0" err="1" smtClean="0"/>
              <a:t>LinkStore</a:t>
            </a:r>
            <a:r>
              <a:rPr lang="en-US" dirty="0" smtClean="0"/>
              <a:t>, </a:t>
            </a:r>
            <a:r>
              <a:rPr lang="en-US" dirty="0" err="1" smtClean="0"/>
              <a:t>TopologyStore</a:t>
            </a:r>
            <a:r>
              <a:rPr lang="en-US" dirty="0" smtClean="0"/>
              <a:t> collect</a:t>
            </a:r>
            <a:r>
              <a:rPr lang="en-US" baseline="0" dirty="0" smtClean="0"/>
              <a:t> </a:t>
            </a:r>
            <a:r>
              <a:rPr lang="en-US" dirty="0" smtClean="0"/>
              <a:t>info from below</a:t>
            </a:r>
          </a:p>
          <a:p>
            <a:r>
              <a:rPr lang="en-US" dirty="0" err="1" smtClean="0"/>
              <a:t>FlowRuleStore</a:t>
            </a:r>
            <a:r>
              <a:rPr lang="en-US" baseline="0" dirty="0" smtClean="0"/>
              <a:t> supports forwarding abstractions</a:t>
            </a:r>
          </a:p>
          <a:p>
            <a:r>
              <a:rPr lang="en-US" baseline="0" dirty="0" err="1" smtClean="0"/>
              <a:t>IntentStore</a:t>
            </a:r>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93</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94</a:t>
            </a:fld>
            <a:endParaRPr lang="en-US"/>
          </a:p>
        </p:txBody>
      </p:sp>
    </p:spTree>
    <p:extLst>
      <p:ext uri="{BB962C8B-B14F-4D97-AF65-F5344CB8AC3E}">
        <p14:creationId xmlns:p14="http://schemas.microsoft.com/office/powerpoint/2010/main" val="264370079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97</a:t>
            </a:fld>
            <a:endParaRPr lang="en-US"/>
          </a:p>
        </p:txBody>
      </p:sp>
    </p:spTree>
    <p:extLst>
      <p:ext uri="{BB962C8B-B14F-4D97-AF65-F5344CB8AC3E}">
        <p14:creationId xmlns:p14="http://schemas.microsoft.com/office/powerpoint/2010/main" val="245357412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98</a:t>
            </a:fld>
            <a:endParaRPr lang="en-US"/>
          </a:p>
        </p:txBody>
      </p:sp>
    </p:spTree>
    <p:extLst>
      <p:ext uri="{BB962C8B-B14F-4D97-AF65-F5344CB8AC3E}">
        <p14:creationId xmlns:p14="http://schemas.microsoft.com/office/powerpoint/2010/main" val="85571729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99</a:t>
            </a:fld>
            <a:endParaRPr lang="en-US"/>
          </a:p>
        </p:txBody>
      </p:sp>
    </p:spTree>
    <p:extLst>
      <p:ext uri="{BB962C8B-B14F-4D97-AF65-F5344CB8AC3E}">
        <p14:creationId xmlns:p14="http://schemas.microsoft.com/office/powerpoint/2010/main" val="403697346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400" dirty="0" smtClean="0"/>
              <a:t>http://</a:t>
            </a:r>
            <a:r>
              <a:rPr lang="en-US" sz="2400" dirty="0" err="1" smtClean="0"/>
              <a:t>events.linuxfoundation.org</a:t>
            </a:r>
            <a:r>
              <a:rPr lang="en-US" sz="2400" dirty="0" smtClean="0"/>
              <a:t>/sites/events/files/slides/odls15_herrell.pdf</a:t>
            </a:r>
            <a:br>
              <a:rPr lang="en-US" sz="2400" dirty="0" smtClean="0"/>
            </a:br>
            <a:endParaRPr lang="en-US" sz="2200" dirty="0">
              <a:latin typeface="Lucida Grande" charset="0"/>
              <a:cs typeface="Lucida Grande" charset="0"/>
              <a:sym typeface="Lucida Grande"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C7131E5B-00C3-0745-B9A8-94A27EBE9C2C}" type="slidenum">
              <a:rPr lang="en-US"/>
              <a:pPr>
                <a:defRPr/>
              </a:pPr>
              <a:t>‹#›</a:t>
            </a:fld>
            <a:endParaRPr lang="en-US">
              <a:solidFill>
                <a:schemeClr val="bg2"/>
              </a:solidFill>
            </a:endParaRPr>
          </a:p>
        </p:txBody>
      </p:sp>
    </p:spTree>
    <p:extLst>
      <p:ext uri="{BB962C8B-B14F-4D97-AF65-F5344CB8AC3E}">
        <p14:creationId xmlns:p14="http://schemas.microsoft.com/office/powerpoint/2010/main" val="1669723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72D7EECA-1C83-6C45-83D6-4D079D0FAF5C}" type="slidenum">
              <a:rPr lang="en-US"/>
              <a:pPr>
                <a:defRPr/>
              </a:pPr>
              <a:t>‹#›</a:t>
            </a:fld>
            <a:endParaRPr lang="en-US">
              <a:solidFill>
                <a:schemeClr val="bg2"/>
              </a:solidFill>
            </a:endParaRPr>
          </a:p>
        </p:txBody>
      </p:sp>
    </p:spTree>
    <p:extLst>
      <p:ext uri="{BB962C8B-B14F-4D97-AF65-F5344CB8AC3E}">
        <p14:creationId xmlns:p14="http://schemas.microsoft.com/office/powerpoint/2010/main" val="2500056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9100" y="76200"/>
            <a:ext cx="2212975" cy="6248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5413" y="76200"/>
            <a:ext cx="6491287" cy="6248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9AC140D7-3C71-1742-AEFB-F5B5412C9B00}" type="slidenum">
              <a:rPr lang="en-US"/>
              <a:pPr>
                <a:defRPr/>
              </a:pPr>
              <a:t>‹#›</a:t>
            </a:fld>
            <a:endParaRPr lang="en-US">
              <a:solidFill>
                <a:schemeClr val="bg2"/>
              </a:solidFill>
            </a:endParaRPr>
          </a:p>
        </p:txBody>
      </p:sp>
    </p:spTree>
    <p:extLst>
      <p:ext uri="{BB962C8B-B14F-4D97-AF65-F5344CB8AC3E}">
        <p14:creationId xmlns:p14="http://schemas.microsoft.com/office/powerpoint/2010/main" val="2399677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128588" y="6400800"/>
            <a:ext cx="1905000" cy="304800"/>
          </a:xfrm>
        </p:spPr>
        <p:txBody>
          <a:bodyPr/>
          <a:lstStyle>
            <a:lvl1pPr>
              <a:defRPr/>
            </a:lvl1pPr>
          </a:lstStyle>
          <a:p>
            <a:pPr>
              <a:defRPr/>
            </a:pPr>
            <a:fld id="{65C94A1E-3510-F44F-BED8-FBEFB14C5091}" type="slidenum">
              <a:rPr lang="en-US"/>
              <a:pPr>
                <a:defRPr/>
              </a:pPr>
              <a:t>‹#›</a:t>
            </a:fld>
            <a:endParaRPr lang="en-US">
              <a:solidFill>
                <a:schemeClr val="bg2"/>
              </a:solidFill>
            </a:endParaRPr>
          </a:p>
        </p:txBody>
      </p:sp>
    </p:spTree>
    <p:extLst>
      <p:ext uri="{BB962C8B-B14F-4D97-AF65-F5344CB8AC3E}">
        <p14:creationId xmlns:p14="http://schemas.microsoft.com/office/powerpoint/2010/main" val="2091197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64B0F64-89EF-7A42-892D-484BAB952423}" type="slidenum">
              <a:rPr lang="en-US"/>
              <a:pPr>
                <a:defRPr/>
              </a:pPr>
              <a:t>‹#›</a:t>
            </a:fld>
            <a:endParaRPr lang="en-US">
              <a:solidFill>
                <a:schemeClr val="bg2"/>
              </a:solidFill>
            </a:endParaRPr>
          </a:p>
        </p:txBody>
      </p:sp>
    </p:spTree>
    <p:extLst>
      <p:ext uri="{BB962C8B-B14F-4D97-AF65-F5344CB8AC3E}">
        <p14:creationId xmlns:p14="http://schemas.microsoft.com/office/powerpoint/2010/main" val="2508059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A3492EE-3409-4449-A1A9-21803391433C}" type="slidenum">
              <a:rPr lang="en-US"/>
              <a:pPr>
                <a:defRPr/>
              </a:pPr>
              <a:t>‹#›</a:t>
            </a:fld>
            <a:endParaRPr lang="en-US">
              <a:solidFill>
                <a:schemeClr val="bg2"/>
              </a:solidFill>
            </a:endParaRPr>
          </a:p>
        </p:txBody>
      </p:sp>
    </p:spTree>
    <p:extLst>
      <p:ext uri="{BB962C8B-B14F-4D97-AF65-F5344CB8AC3E}">
        <p14:creationId xmlns:p14="http://schemas.microsoft.com/office/powerpoint/2010/main" val="3768700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5413" y="990600"/>
            <a:ext cx="4351337"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990600"/>
            <a:ext cx="4352925"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643B7268-F349-8842-B2C6-E5D994E4AE31}" type="slidenum">
              <a:rPr lang="en-US"/>
              <a:pPr>
                <a:defRPr/>
              </a:pPr>
              <a:t>‹#›</a:t>
            </a:fld>
            <a:endParaRPr lang="en-US">
              <a:solidFill>
                <a:schemeClr val="bg2"/>
              </a:solidFill>
            </a:endParaRPr>
          </a:p>
        </p:txBody>
      </p:sp>
    </p:spTree>
    <p:extLst>
      <p:ext uri="{BB962C8B-B14F-4D97-AF65-F5344CB8AC3E}">
        <p14:creationId xmlns:p14="http://schemas.microsoft.com/office/powerpoint/2010/main" val="2011558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94E0BDCD-C9B5-0945-AF7F-3E94AA7ADACD}" type="slidenum">
              <a:rPr lang="en-US"/>
              <a:pPr>
                <a:defRPr/>
              </a:pPr>
              <a:t>‹#›</a:t>
            </a:fld>
            <a:endParaRPr lang="en-US">
              <a:solidFill>
                <a:schemeClr val="bg2"/>
              </a:solidFill>
            </a:endParaRPr>
          </a:p>
        </p:txBody>
      </p:sp>
    </p:spTree>
    <p:extLst>
      <p:ext uri="{BB962C8B-B14F-4D97-AF65-F5344CB8AC3E}">
        <p14:creationId xmlns:p14="http://schemas.microsoft.com/office/powerpoint/2010/main" val="3997318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09F64BDA-7C03-0348-A74F-EE75429B1384}" type="slidenum">
              <a:rPr lang="en-US"/>
              <a:pPr>
                <a:defRPr/>
              </a:pPr>
              <a:t>‹#›</a:t>
            </a:fld>
            <a:endParaRPr lang="en-US">
              <a:solidFill>
                <a:schemeClr val="bg2"/>
              </a:solidFill>
            </a:endParaRPr>
          </a:p>
        </p:txBody>
      </p:sp>
    </p:spTree>
    <p:extLst>
      <p:ext uri="{BB962C8B-B14F-4D97-AF65-F5344CB8AC3E}">
        <p14:creationId xmlns:p14="http://schemas.microsoft.com/office/powerpoint/2010/main" val="996688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0B5A099-68A2-044B-9162-510493F6B079}" type="slidenum">
              <a:rPr lang="en-US"/>
              <a:pPr>
                <a:defRPr/>
              </a:pPr>
              <a:t>‹#›</a:t>
            </a:fld>
            <a:endParaRPr lang="en-US">
              <a:solidFill>
                <a:schemeClr val="bg2"/>
              </a:solidFill>
            </a:endParaRPr>
          </a:p>
        </p:txBody>
      </p:sp>
    </p:spTree>
    <p:extLst>
      <p:ext uri="{BB962C8B-B14F-4D97-AF65-F5344CB8AC3E}">
        <p14:creationId xmlns:p14="http://schemas.microsoft.com/office/powerpoint/2010/main" val="2723597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D3A41906-1694-444C-9BC0-9D3A13E9E150}" type="slidenum">
              <a:rPr lang="en-US"/>
              <a:pPr>
                <a:defRPr/>
              </a:pPr>
              <a:t>‹#›</a:t>
            </a:fld>
            <a:endParaRPr lang="en-US">
              <a:solidFill>
                <a:schemeClr val="bg2"/>
              </a:solidFill>
            </a:endParaRPr>
          </a:p>
        </p:txBody>
      </p:sp>
    </p:spTree>
    <p:extLst>
      <p:ext uri="{BB962C8B-B14F-4D97-AF65-F5344CB8AC3E}">
        <p14:creationId xmlns:p14="http://schemas.microsoft.com/office/powerpoint/2010/main" val="373421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F9CB2A15-B8E4-7E4F-8BA5-A4DAD477726A}" type="slidenum">
              <a:rPr lang="en-US"/>
              <a:pPr>
                <a:defRPr/>
              </a:pPr>
              <a:t>‹#›</a:t>
            </a:fld>
            <a:endParaRPr lang="en-US">
              <a:solidFill>
                <a:schemeClr val="bg2"/>
              </a:solidFill>
            </a:endParaRPr>
          </a:p>
        </p:txBody>
      </p:sp>
    </p:spTree>
    <p:extLst>
      <p:ext uri="{BB962C8B-B14F-4D97-AF65-F5344CB8AC3E}">
        <p14:creationId xmlns:p14="http://schemas.microsoft.com/office/powerpoint/2010/main" val="375248288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9144000" cy="804863"/>
          </a:xfrm>
          <a:prstGeom prst="rect">
            <a:avLst/>
          </a:prstGeom>
          <a:solidFill>
            <a:srgbClr val="0F4D92"/>
          </a:solidFill>
          <a:ln w="9525" cap="flat" cmpd="sng" algn="ctr">
            <a:solidFill>
              <a:schemeClr val="tx1">
                <a:lumMod val="50000"/>
                <a:lumOff val="50000"/>
              </a:schemeClr>
            </a:solidFill>
            <a:prstDash val="solid"/>
            <a:round/>
            <a:headEnd type="none" w="med" len="med"/>
            <a:tailEnd type="none" w="med" len="med"/>
          </a:ln>
          <a:effectLst/>
        </p:spPr>
        <p:txBody>
          <a:bodyPr/>
          <a:lstStyle/>
          <a:p>
            <a:pPr eaLnBrk="0" hangingPunct="0">
              <a:defRPr/>
            </a:pPr>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26" name="Rectangle 2"/>
          <p:cNvSpPr>
            <a:spLocks noGrp="1" noChangeArrowheads="1"/>
          </p:cNvSpPr>
          <p:nvPr>
            <p:ph type="title"/>
          </p:nvPr>
        </p:nvSpPr>
        <p:spPr bwMode="auto">
          <a:xfrm>
            <a:off x="256874" y="85614"/>
            <a:ext cx="8562466" cy="685800"/>
          </a:xfrm>
          <a:prstGeom prst="rect">
            <a:avLst/>
          </a:prstGeom>
          <a:noFill/>
          <a:ln w="9525">
            <a:noFill/>
            <a:miter lim="800000"/>
            <a:headEnd/>
            <a:tailEnd/>
          </a:ln>
          <a:effectLst>
            <a:outerShdw blurRad="25400" dist="12700" dir="2700000" algn="ctr" rotWithShape="0">
              <a:srgbClr val="000000">
                <a:alpha val="25000"/>
              </a:srgbClr>
            </a:outerShdw>
          </a:effectLst>
        </p:spPr>
        <p:txBody>
          <a:bodyPr vert="horz" wrap="square" lIns="91440" tIns="45720" rIns="91440" bIns="45720" numCol="1" anchor="ctr" anchorCtr="0" compatLnSpc="1">
            <a:prstTxWarp prst="textNoShape">
              <a:avLst/>
            </a:prstTxWarp>
          </a:bodyPr>
          <a:lstStyle/>
          <a:p>
            <a:pPr lvl="0"/>
            <a:r>
              <a:rPr lang="en-US" dirty="0" smtClean="0"/>
              <a:t>Title</a:t>
            </a:r>
            <a:endParaRPr lang="en-US" dirty="0"/>
          </a:p>
        </p:txBody>
      </p:sp>
      <p:sp>
        <p:nvSpPr>
          <p:cNvPr id="6148" name="Rectangle 3"/>
          <p:cNvSpPr>
            <a:spLocks noGrp="1" noChangeArrowheads="1"/>
          </p:cNvSpPr>
          <p:nvPr>
            <p:ph type="body" idx="1"/>
          </p:nvPr>
        </p:nvSpPr>
        <p:spPr bwMode="auto">
          <a:xfrm>
            <a:off x="125413" y="990600"/>
            <a:ext cx="8856662"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149" name="Straight Connector 6"/>
          <p:cNvCxnSpPr>
            <a:cxnSpLocks noChangeShapeType="1"/>
          </p:cNvCxnSpPr>
          <p:nvPr/>
        </p:nvCxnSpPr>
        <p:spPr bwMode="auto">
          <a:xfrm flipV="1">
            <a:off x="0" y="6583363"/>
            <a:ext cx="9144000" cy="17462"/>
          </a:xfrm>
          <a:prstGeom prst="line">
            <a:avLst/>
          </a:prstGeom>
          <a:noFill/>
          <a:ln w="50800" cmpd="dbl">
            <a:solidFill>
              <a:schemeClr val="tx1"/>
            </a:solidFill>
            <a:round/>
            <a:headEnd/>
            <a:tailEnd/>
          </a:ln>
          <a:extLst>
            <a:ext uri="{909E8E84-426E-40dd-AFC4-6F175D3DCCD1}">
              <a14:hiddenFill xmlns:a14="http://schemas.microsoft.com/office/drawing/2010/main">
                <a:noFill/>
              </a14:hiddenFill>
            </a:ext>
          </a:extLst>
        </p:spPr>
      </p:cxnSp>
      <p:sp>
        <p:nvSpPr>
          <p:cNvPr id="8" name="Rectangle 7"/>
          <p:cNvSpPr/>
          <p:nvPr/>
        </p:nvSpPr>
        <p:spPr>
          <a:xfrm>
            <a:off x="-26988" y="6561138"/>
            <a:ext cx="1233030" cy="338554"/>
          </a:xfrm>
          <a:prstGeom prst="rect">
            <a:avLst/>
          </a:prstGeom>
        </p:spPr>
        <p:txBody>
          <a:bodyPr wrap="none">
            <a:spAutoFit/>
          </a:bodyPr>
          <a:lstStyle/>
          <a:p>
            <a:pPr eaLnBrk="0" hangingPunct="0">
              <a:defRPr/>
            </a:pPr>
            <a:r>
              <a:rPr lang="en-US" sz="1600" kern="0" baseline="0" dirty="0" smtClean="0">
                <a:solidFill>
                  <a:schemeClr val="tx1">
                    <a:lumMod val="50000"/>
                    <a:lumOff val="50000"/>
                  </a:schemeClr>
                </a:solidFill>
                <a:effectLst/>
                <a:latin typeface="Verdana" charset="0"/>
              </a:rPr>
              <a:t>SNLAB</a:t>
            </a:r>
            <a:endParaRPr lang="en-US" sz="1800" dirty="0">
              <a:solidFill>
                <a:schemeClr val="tx1">
                  <a:lumMod val="50000"/>
                  <a:lumOff val="50000"/>
                </a:schemeClr>
              </a:solidFill>
              <a:effectLst>
                <a:outerShdw blurRad="38100" dist="38100" dir="2700000" algn="tl">
                  <a:srgbClr val="000000">
                    <a:alpha val="43137"/>
                  </a:srgbClr>
                </a:outerShdw>
              </a:effectLst>
            </a:endParaRPr>
          </a:p>
        </p:txBody>
      </p:sp>
      <p:sp>
        <p:nvSpPr>
          <p:cNvPr id="9" name="Slide Number Placeholder 11"/>
          <p:cNvSpPr>
            <a:spLocks noGrp="1"/>
          </p:cNvSpPr>
          <p:nvPr>
            <p:ph type="sldNum" sz="quarter" idx="4"/>
          </p:nvPr>
        </p:nvSpPr>
        <p:spPr>
          <a:xfrm>
            <a:off x="7159625" y="6521450"/>
            <a:ext cx="1905000" cy="304800"/>
          </a:xfrm>
          <a:prstGeom prst="rect">
            <a:avLst/>
          </a:prstGeom>
        </p:spPr>
        <p:txBody>
          <a:bodyPr/>
          <a:lstStyle>
            <a:lvl1pPr algn="r" eaLnBrk="0" hangingPunct="0">
              <a:defRPr sz="1600">
                <a:effectLst>
                  <a:outerShdw blurRad="38100" dist="38100" dir="2700000" algn="tl">
                    <a:srgbClr val="000000">
                      <a:alpha val="43137"/>
                    </a:srgbClr>
                  </a:outerShdw>
                </a:effectLst>
              </a:defRPr>
            </a:lvl1pPr>
          </a:lstStyle>
          <a:p>
            <a:pPr>
              <a:defRPr/>
            </a:pPr>
            <a:fld id="{28174B04-4DAE-EB42-9616-9AE45265018B}" type="slidenum">
              <a:rPr lang="en-US"/>
              <a:pPr>
                <a:defRPr/>
              </a:pPr>
              <a:t>‹#›</a:t>
            </a:fld>
            <a:endParaRPr lang="en-US">
              <a:solidFill>
                <a:schemeClr val="bg2"/>
              </a:solidFill>
            </a:endParaRPr>
          </a:p>
        </p:txBody>
      </p:sp>
      <p:sp>
        <p:nvSpPr>
          <p:cNvPr id="10" name="Rectangle 9"/>
          <p:cNvSpPr/>
          <p:nvPr userDrawn="1"/>
        </p:nvSpPr>
        <p:spPr>
          <a:xfrm>
            <a:off x="3556185" y="6559976"/>
            <a:ext cx="2100154" cy="338554"/>
          </a:xfrm>
          <a:prstGeom prst="rect">
            <a:avLst/>
          </a:prstGeom>
        </p:spPr>
        <p:txBody>
          <a:bodyPr wrap="none">
            <a:spAutoFit/>
          </a:bodyPr>
          <a:lstStyle/>
          <a:p>
            <a:pPr eaLnBrk="0" hangingPunct="0">
              <a:defRPr/>
            </a:pPr>
            <a:r>
              <a:rPr lang="en-US" sz="1600" kern="0" baseline="0" dirty="0" smtClean="0">
                <a:solidFill>
                  <a:schemeClr val="tx1">
                    <a:lumMod val="50000"/>
                    <a:lumOff val="50000"/>
                  </a:schemeClr>
                </a:solidFill>
                <a:effectLst/>
                <a:latin typeface="Verdana" charset="0"/>
              </a:rPr>
              <a:t>ADL 2015@Beijing</a:t>
            </a:r>
            <a:endParaRPr lang="en-US" sz="1800" dirty="0">
              <a:solidFill>
                <a:schemeClr val="tx1">
                  <a:lumMod val="50000"/>
                  <a:lumOff val="50000"/>
                </a:schemeClr>
              </a:solidFill>
              <a:effectLst>
                <a:outerShdw blurRad="38100" dist="38100" dir="2700000" algn="tl">
                  <a:srgbClr val="000000">
                    <a:alpha val="43137"/>
                  </a:srgbClr>
                </a:outerShdw>
              </a:effectLst>
            </a:endParaRPr>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hf hdr="0" ftr="0" dt="0"/>
  <p:txStyles>
    <p:titleStyle>
      <a:lvl1pPr algn="ctr" rtl="0" eaLnBrk="0" fontAlgn="base" hangingPunct="0">
        <a:spcBef>
          <a:spcPct val="0"/>
        </a:spcBef>
        <a:spcAft>
          <a:spcPct val="0"/>
        </a:spcAft>
        <a:defRPr sz="4400">
          <a:solidFill>
            <a:srgbClr val="F3F3F3"/>
          </a:solidFill>
          <a:latin typeface="+mj-lt"/>
          <a:ea typeface="+mj-ea"/>
          <a:cs typeface="+mj-cs"/>
        </a:defRPr>
      </a:lvl1pPr>
      <a:lvl2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2pPr>
      <a:lvl3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3pPr>
      <a:lvl4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4pPr>
      <a:lvl5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5pPr>
      <a:lvl6pPr marL="4572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6pPr>
      <a:lvl7pPr marL="9144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7pPr>
      <a:lvl8pPr marL="13716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8pPr>
      <a:lvl9pPr marL="18288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9pPr>
    </p:titleStyle>
    <p:bodyStyle>
      <a:lvl1pPr marL="342900" indent="-342900" algn="l" rtl="0" eaLnBrk="0" fontAlgn="base" hangingPunct="0">
        <a:spcBef>
          <a:spcPct val="20000"/>
        </a:spcBef>
        <a:spcAft>
          <a:spcPct val="0"/>
        </a:spcAft>
        <a:buClr>
          <a:srgbClr val="6E7BBD"/>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800">
          <a:solidFill>
            <a:schemeClr val="tx1"/>
          </a:solidFill>
          <a:latin typeface="+mj-lt"/>
          <a:ea typeface="+mn-ea"/>
        </a:defRPr>
      </a:lvl3pPr>
      <a:lvl4pPr marL="1600200" indent="-228600" algn="l" rtl="0" eaLnBrk="0" fontAlgn="base" hangingPunct="0">
        <a:spcBef>
          <a:spcPct val="20000"/>
        </a:spcBef>
        <a:spcAft>
          <a:spcPct val="0"/>
        </a:spcAft>
        <a:buChar char="–"/>
        <a:defRPr sz="2800">
          <a:solidFill>
            <a:schemeClr val="tx1"/>
          </a:solidFill>
          <a:latin typeface="+mj-lt"/>
          <a:ea typeface="+mn-ea"/>
        </a:defRPr>
      </a:lvl4pPr>
      <a:lvl5pPr marL="2057400" indent="-228600" algn="l" rtl="0" eaLnBrk="0" fontAlgn="base" hangingPunct="0">
        <a:spcBef>
          <a:spcPct val="20000"/>
        </a:spcBef>
        <a:spcAft>
          <a:spcPct val="0"/>
        </a:spcAft>
        <a:buChar char="»"/>
        <a:defRPr sz="2800">
          <a:solidFill>
            <a:schemeClr val="tx1"/>
          </a:solidFill>
          <a:latin typeface="+mj-lt"/>
          <a:ea typeface="+mn-ea"/>
        </a:defRPr>
      </a:lvl5pPr>
      <a:lvl6pPr marL="2514600" indent="-228600" algn="l" rtl="0" fontAlgn="base">
        <a:spcBef>
          <a:spcPct val="20000"/>
        </a:spcBef>
        <a:spcAft>
          <a:spcPct val="0"/>
        </a:spcAft>
        <a:buChar char="»"/>
        <a:defRPr>
          <a:solidFill>
            <a:srgbClr val="686868"/>
          </a:solidFill>
          <a:latin typeface="+mj-lt"/>
          <a:ea typeface="+mn-ea"/>
        </a:defRPr>
      </a:lvl6pPr>
      <a:lvl7pPr marL="2971800" indent="-228600" algn="l" rtl="0" fontAlgn="base">
        <a:spcBef>
          <a:spcPct val="20000"/>
        </a:spcBef>
        <a:spcAft>
          <a:spcPct val="0"/>
        </a:spcAft>
        <a:buChar char="»"/>
        <a:defRPr>
          <a:solidFill>
            <a:srgbClr val="686868"/>
          </a:solidFill>
          <a:latin typeface="+mj-lt"/>
          <a:ea typeface="+mn-ea"/>
        </a:defRPr>
      </a:lvl7pPr>
      <a:lvl8pPr marL="3429000" indent="-228600" algn="l" rtl="0" fontAlgn="base">
        <a:spcBef>
          <a:spcPct val="20000"/>
        </a:spcBef>
        <a:spcAft>
          <a:spcPct val="0"/>
        </a:spcAft>
        <a:buChar char="»"/>
        <a:defRPr>
          <a:solidFill>
            <a:srgbClr val="686868"/>
          </a:solidFill>
          <a:latin typeface="+mj-lt"/>
          <a:ea typeface="+mn-ea"/>
        </a:defRPr>
      </a:lvl8pPr>
      <a:lvl9pPr marL="3886200" indent="-228600" algn="l" rtl="0" fontAlgn="base">
        <a:spcBef>
          <a:spcPct val="20000"/>
        </a:spcBef>
        <a:spcAft>
          <a:spcPct val="0"/>
        </a:spcAft>
        <a:buChar char="»"/>
        <a:defRPr>
          <a:solidFill>
            <a:srgbClr val="686868"/>
          </a:solidFill>
          <a:latin typeface="+mj-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32.png"/></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 Id="rId3" Type="http://schemas.openxmlformats.org/officeDocument/2006/relationships/image" Target="../media/image3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 Id="rId3" Type="http://schemas.openxmlformats.org/officeDocument/2006/relationships/image" Target="../media/image3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3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jpeg"/></Relationships>
</file>

<file path=ppt/slides/_rels/slide97.xml.rels><?xml version="1.0" encoding="UTF-8" standalone="yes"?>
<Relationships xmlns="http://schemas.openxmlformats.org/package/2006/relationships"><Relationship Id="rId11" Type="http://schemas.openxmlformats.org/officeDocument/2006/relationships/image" Target="../media/image45.png"/><Relationship Id="rId12" Type="http://schemas.microsoft.com/office/2007/relationships/hdphoto" Target="../media/hdphoto4.wdp"/><Relationship Id="rId13"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0.png"/><Relationship Id="rId4" Type="http://schemas.openxmlformats.org/officeDocument/2006/relationships/image" Target="../media/image41.png"/><Relationship Id="rId5" Type="http://schemas.microsoft.com/office/2007/relationships/hdphoto" Target="../media/hdphoto1.wdp"/><Relationship Id="rId6" Type="http://schemas.openxmlformats.org/officeDocument/2006/relationships/image" Target="../media/image42.png"/><Relationship Id="rId7" Type="http://schemas.microsoft.com/office/2007/relationships/hdphoto" Target="../media/hdphoto2.wdp"/><Relationship Id="rId8" Type="http://schemas.openxmlformats.org/officeDocument/2006/relationships/image" Target="../media/image43.png"/><Relationship Id="rId9" Type="http://schemas.openxmlformats.org/officeDocument/2006/relationships/image" Target="../media/image44.png"/><Relationship Id="rId10" Type="http://schemas.microsoft.com/office/2007/relationships/hdphoto" Target="../media/hdphoto3.wdp"/></Relationships>
</file>

<file path=ppt/slides/_rels/slide98.xml.rels><?xml version="1.0" encoding="UTF-8" standalone="yes"?>
<Relationships xmlns="http://schemas.openxmlformats.org/package/2006/relationships"><Relationship Id="rId11" Type="http://schemas.openxmlformats.org/officeDocument/2006/relationships/image" Target="../media/image45.png"/><Relationship Id="rId12" Type="http://schemas.microsoft.com/office/2007/relationships/hdphoto" Target="../media/hdphoto4.wdp"/><Relationship Id="rId13"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10.png"/><Relationship Id="rId4" Type="http://schemas.openxmlformats.org/officeDocument/2006/relationships/image" Target="../media/image41.png"/><Relationship Id="rId5" Type="http://schemas.microsoft.com/office/2007/relationships/hdphoto" Target="../media/hdphoto1.wdp"/><Relationship Id="rId6" Type="http://schemas.openxmlformats.org/officeDocument/2006/relationships/image" Target="../media/image42.png"/><Relationship Id="rId7" Type="http://schemas.microsoft.com/office/2007/relationships/hdphoto" Target="../media/hdphoto2.wdp"/><Relationship Id="rId8" Type="http://schemas.openxmlformats.org/officeDocument/2006/relationships/image" Target="../media/image43.png"/><Relationship Id="rId9" Type="http://schemas.openxmlformats.org/officeDocument/2006/relationships/image" Target="../media/image44.png"/><Relationship Id="rId10" Type="http://schemas.microsoft.com/office/2007/relationships/hdphoto" Target="../media/hdphoto6.wdp"/></Relationships>
</file>

<file path=ppt/slides/_rels/slide99.xml.rels><?xml version="1.0" encoding="UTF-8" standalone="yes"?>
<Relationships xmlns="http://schemas.openxmlformats.org/package/2006/relationships"><Relationship Id="rId11" Type="http://schemas.openxmlformats.org/officeDocument/2006/relationships/image" Target="../media/image45.png"/><Relationship Id="rId12" Type="http://schemas.microsoft.com/office/2007/relationships/hdphoto" Target="../media/hdphoto4.wdp"/><Relationship Id="rId13"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10.png"/><Relationship Id="rId4" Type="http://schemas.openxmlformats.org/officeDocument/2006/relationships/image" Target="../media/image41.png"/><Relationship Id="rId5" Type="http://schemas.microsoft.com/office/2007/relationships/hdphoto" Target="../media/hdphoto1.wdp"/><Relationship Id="rId6" Type="http://schemas.openxmlformats.org/officeDocument/2006/relationships/image" Target="../media/image42.png"/><Relationship Id="rId7" Type="http://schemas.microsoft.com/office/2007/relationships/hdphoto" Target="../media/hdphoto2.wdp"/><Relationship Id="rId8" Type="http://schemas.openxmlformats.org/officeDocument/2006/relationships/image" Target="../media/image43.png"/><Relationship Id="rId9" Type="http://schemas.openxmlformats.org/officeDocument/2006/relationships/image" Target="../media/image44.png"/><Relationship Id="rId10" Type="http://schemas.microsoft.com/office/2007/relationships/hdphoto" Target="../media/hdphoto7.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2"/>
          <p:cNvPicPr>
            <a:picLocks noChangeAspect="1"/>
          </p:cNvPicPr>
          <p:nvPr/>
        </p:nvPicPr>
        <p:blipFill>
          <a:blip r:embed="rId3">
            <a:lum bright="70000" contrast="-70000"/>
            <a:extLst>
              <a:ext uri="{28A0092B-C50C-407E-A947-70E740481C1C}">
                <a14:useLocalDpi xmlns:a14="http://schemas.microsoft.com/office/drawing/2010/main"/>
              </a:ext>
            </a:extLst>
          </a:blip>
          <a:stretch>
            <a:fillRect/>
          </a:stretch>
        </p:blipFill>
        <p:spPr>
          <a:xfrm>
            <a:off x="0" y="806450"/>
            <a:ext cx="9144000" cy="5789083"/>
          </a:xfrm>
          <a:prstGeom prst="rect">
            <a:avLst/>
          </a:prstGeom>
          <a:ln>
            <a:noFill/>
          </a:ln>
          <a:effectLst>
            <a:softEdge rad="112500"/>
          </a:effectLst>
        </p:spPr>
      </p:pic>
      <p:sp>
        <p:nvSpPr>
          <p:cNvPr id="13" name="Rectangle 2"/>
          <p:cNvSpPr>
            <a:spLocks noGrp="1" noChangeArrowheads="1"/>
          </p:cNvSpPr>
          <p:nvPr>
            <p:ph type="ctrTitle"/>
          </p:nvPr>
        </p:nvSpPr>
        <p:spPr>
          <a:xfrm>
            <a:off x="778040" y="1419038"/>
            <a:ext cx="8111960" cy="1631950"/>
          </a:xfrm>
        </p:spPr>
        <p:txBody>
          <a:bodyPr/>
          <a:lstStyle/>
          <a:p>
            <a:pPr algn="ctr" eaLnBrk="1" hangingPunct="1">
              <a:defRPr/>
            </a:pPr>
            <a:r>
              <a:rPr lang="en-US" altLang="zh-CN" sz="4000" dirty="0" smtClean="0">
                <a:solidFill>
                  <a:srgbClr val="800000"/>
                </a:solidFill>
                <a:latin typeface="Georgia" charset="0"/>
                <a:ea typeface="ＭＳ Ｐゴシック" charset="0"/>
                <a:cs typeface="ＭＳ Ｐゴシック" charset="0"/>
              </a:rPr>
              <a:t>Algorithmic SDN Programming: Toward High-Level SDN Programming</a:t>
            </a:r>
            <a:endParaRPr lang="en-US" sz="4000" dirty="0">
              <a:solidFill>
                <a:srgbClr val="800000"/>
              </a:solidFill>
              <a:latin typeface="Georgia" charset="0"/>
              <a:ea typeface="ＭＳ Ｐゴシック" charset="0"/>
              <a:cs typeface="ＭＳ Ｐゴシック" charset="0"/>
            </a:endParaRPr>
          </a:p>
        </p:txBody>
      </p:sp>
      <p:sp>
        <p:nvSpPr>
          <p:cNvPr id="6" name="Rectangle 3"/>
          <p:cNvSpPr>
            <a:spLocks noGrp="1" noChangeArrowheads="1"/>
          </p:cNvSpPr>
          <p:nvPr>
            <p:ph type="subTitle" idx="1"/>
          </p:nvPr>
        </p:nvSpPr>
        <p:spPr>
          <a:xfrm>
            <a:off x="844450" y="3397372"/>
            <a:ext cx="7491943" cy="2794000"/>
          </a:xfrm>
          <a:effectLst>
            <a:outerShdw blurRad="25400" dist="12700" dir="2700000" algn="ctr" rotWithShape="0">
              <a:srgbClr val="000000">
                <a:alpha val="25000"/>
              </a:srgbClr>
            </a:outerShdw>
          </a:effectLst>
        </p:spPr>
        <p:txBody>
          <a:bodyPr/>
          <a:lstStyle/>
          <a:p>
            <a:r>
              <a:rPr lang="en-US" altLang="zh-CN" dirty="0" smtClean="0"/>
              <a:t>Y. Richard Yang</a:t>
            </a:r>
          </a:p>
          <a:p>
            <a:r>
              <a:rPr lang="en-US" altLang="zh-CN" dirty="0" smtClean="0"/>
              <a:t>Yale/</a:t>
            </a:r>
            <a:r>
              <a:rPr lang="en-US" altLang="zh-CN" dirty="0" err="1" smtClean="0"/>
              <a:t>Tongji</a:t>
            </a:r>
            <a:endParaRPr lang="en-US" altLang="zh-CN" dirty="0" smtClean="0"/>
          </a:p>
          <a:p>
            <a:endParaRPr lang="en-US" altLang="zh-CN" dirty="0"/>
          </a:p>
          <a:p>
            <a:r>
              <a:rPr lang="en-US" altLang="zh-CN" dirty="0" smtClean="0"/>
              <a:t>Dec. 5, 2015</a:t>
            </a:r>
          </a:p>
        </p:txBody>
      </p:sp>
    </p:spTree>
    <p:extLst>
      <p:ext uri="{BB962C8B-B14F-4D97-AF65-F5344CB8AC3E}">
        <p14:creationId xmlns:p14="http://schemas.microsoft.com/office/powerpoint/2010/main" val="64256658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745" y="78071"/>
            <a:ext cx="8077200" cy="580292"/>
          </a:xfrm>
        </p:spPr>
        <p:txBody>
          <a:bodyPr>
            <a:noAutofit/>
          </a:bodyPr>
          <a:lstStyle/>
          <a:p>
            <a:r>
              <a:rPr lang="en-US" sz="3200" dirty="0" smtClean="0">
                <a:ea typeface="ＭＳ Ｐゴシック" charset="0"/>
                <a:cs typeface="ＭＳ Ｐゴシック" charset="0"/>
              </a:rPr>
              <a:t>An Abstract View: Focus </a:t>
            </a:r>
            <a:r>
              <a:rPr lang="en-US" sz="3200" dirty="0">
                <a:ea typeface="ＭＳ Ｐゴシック" charset="0"/>
                <a:cs typeface="ＭＳ Ｐゴシック" charset="0"/>
              </a:rPr>
              <a:t>of Current SDN </a:t>
            </a:r>
            <a:r>
              <a:rPr lang="en-US" sz="3200" dirty="0" smtClean="0">
                <a:ea typeface="ＭＳ Ｐゴシック" charset="0"/>
                <a:cs typeface="ＭＳ Ｐゴシック" charset="0"/>
              </a:rPr>
              <a:t>Systems is </a:t>
            </a:r>
            <a:r>
              <a:rPr lang="en-US" sz="3200" dirty="0">
                <a:ea typeface="ＭＳ Ｐゴシック" charset="0"/>
                <a:cs typeface="ＭＳ Ｐゴシック" charset="0"/>
              </a:rPr>
              <a:t>Data </a:t>
            </a:r>
            <a:r>
              <a:rPr lang="en-US" sz="3200" dirty="0" smtClean="0">
                <a:ea typeface="ＭＳ Ｐゴシック" charset="0"/>
                <a:cs typeface="ＭＳ Ｐゴシック" charset="0"/>
              </a:rPr>
              <a:t>Store (Distribution)</a:t>
            </a:r>
            <a:endParaRPr lang="en-US" sz="32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26" name="Rectangle 25"/>
          <p:cNvSpPr/>
          <p:nvPr/>
        </p:nvSpPr>
        <p:spPr bwMode="auto">
          <a:xfrm>
            <a:off x="381000" y="2485635"/>
            <a:ext cx="8307295" cy="2070161"/>
          </a:xfrm>
          <a:prstGeom prst="rect">
            <a:avLst/>
          </a:prstGeom>
          <a:solidFill>
            <a:srgbClr val="4F81BD"/>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27" name="Rectangle 26"/>
          <p:cNvSpPr/>
          <p:nvPr/>
        </p:nvSpPr>
        <p:spPr>
          <a:xfrm>
            <a:off x="634999" y="3240973"/>
            <a:ext cx="1374589"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baseline="0" noProof="0" dirty="0" smtClean="0">
                <a:solidFill>
                  <a:srgbClr val="000090"/>
                </a:solidFill>
                <a:latin typeface="Arial" pitchFamily="-105" charset="0"/>
                <a:ea typeface="ＭＳ Ｐゴシック" pitchFamily="-105" charset="-128"/>
                <a:cs typeface="ＭＳ Ｐゴシック" pitchFamily="-105" charset="-128"/>
              </a:rPr>
              <a:t>Network</a:t>
            </a:r>
            <a:br>
              <a:rPr lang="en-US" baseline="0" noProof="0" dirty="0" smtClean="0">
                <a:solidFill>
                  <a:srgbClr val="000090"/>
                </a:solidFill>
                <a:latin typeface="Arial" pitchFamily="-105" charset="0"/>
                <a:ea typeface="ＭＳ Ｐゴシック" pitchFamily="-105" charset="-128"/>
                <a:cs typeface="ＭＳ Ｐゴシック" pitchFamily="-105" charset="-128"/>
              </a:rPr>
            </a:br>
            <a:r>
              <a:rPr lang="en-US" baseline="0" noProof="0" dirty="0" smtClean="0">
                <a:solidFill>
                  <a:srgbClr val="000090"/>
                </a:solidFill>
                <a:latin typeface="Arial" pitchFamily="-105" charset="0"/>
                <a:ea typeface="ＭＳ Ｐゴシック" pitchFamily="-105" charset="-128"/>
                <a:cs typeface="ＭＳ Ｐゴシック" pitchFamily="-105" charset="-128"/>
              </a:rPr>
              <a:t>View</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28" name="Rectangle 27"/>
          <p:cNvSpPr/>
          <p:nvPr/>
        </p:nvSpPr>
        <p:spPr>
          <a:xfrm>
            <a:off x="5715003" y="3281287"/>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a:t>
            </a:r>
            <a:br>
              <a:rPr lang="en-US" altLang="zh-CN" sz="1800" baseline="0" dirty="0" smtClean="0">
                <a:solidFill>
                  <a:srgbClr val="000090"/>
                </a:solidFill>
                <a:latin typeface="Arial" pitchFamily="-105" charset="0"/>
                <a:ea typeface="ＭＳ Ｐゴシック" pitchFamily="-105" charset="-128"/>
                <a:cs typeface="ＭＳ Ｐゴシック" pitchFamily="-105" charset="-128"/>
              </a:rPr>
            </a:br>
            <a:r>
              <a:rPr lang="en-US" altLang="zh-CN" sz="1800" baseline="0" dirty="0" err="1" smtClean="0">
                <a:solidFill>
                  <a:srgbClr val="000090"/>
                </a:solidFill>
                <a:latin typeface="Arial" pitchFamily="-105" charset="0"/>
                <a:ea typeface="ＭＳ Ｐゴシック" pitchFamily="-105" charset="-128"/>
                <a:cs typeface="ＭＳ Ｐゴシック" pitchFamily="-105" charset="-128"/>
              </a:rPr>
              <a:t>Datapath</a:t>
            </a:r>
            <a:endParaRPr kumimoji="0" lang="en-US" sz="1800" i="0" u="none" strike="noStrike" kern="0" cap="none" spc="0" normalizeH="0" baseline="0" noProof="0" dirty="0">
              <a:ln>
                <a:noFill/>
              </a:ln>
              <a:solidFill>
                <a:srgbClr val="000090"/>
              </a:solidFill>
              <a:effectLst/>
              <a:uLnTx/>
              <a:uFillTx/>
              <a:latin typeface="Calibri"/>
              <a:ea typeface="+mn-ea"/>
              <a:cs typeface="+mn-cs"/>
            </a:endParaRPr>
          </a:p>
        </p:txBody>
      </p:sp>
      <p:sp>
        <p:nvSpPr>
          <p:cNvPr id="29" name="Rectangle 28"/>
          <p:cNvSpPr/>
          <p:nvPr/>
        </p:nvSpPr>
        <p:spPr>
          <a:xfrm>
            <a:off x="2165338" y="3243961"/>
            <a:ext cx="1442956"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baseline="0" noProof="0" dirty="0" smtClean="0">
                <a:solidFill>
                  <a:srgbClr val="000090"/>
                </a:solidFill>
                <a:latin typeface="Arial" pitchFamily="-105" charset="0"/>
                <a:ea typeface="ＭＳ Ｐゴシック" pitchFamily="-105" charset="-128"/>
                <a:cs typeface="ＭＳ Ｐゴシック" pitchFamily="-105" charset="-128"/>
              </a:rPr>
              <a:t>Service</a:t>
            </a:r>
            <a:r>
              <a:rPr lang="en-US" baseline="0" dirty="0">
                <a:solidFill>
                  <a:srgbClr val="000090"/>
                </a:solidFill>
                <a:latin typeface="Arial" pitchFamily="-105" charset="0"/>
                <a:ea typeface="ＭＳ Ｐゴシック" pitchFamily="-105" charset="-128"/>
                <a:cs typeface="ＭＳ Ｐゴシック" pitchFamily="-105" charset="-128"/>
              </a:rPr>
              <a:t>/</a:t>
            </a:r>
            <a:r>
              <a:rPr lang="en-US" baseline="0" noProof="0" dirty="0" smtClean="0">
                <a:solidFill>
                  <a:srgbClr val="000090"/>
                </a:solidFill>
                <a:latin typeface="Arial" pitchFamily="-105" charset="0"/>
                <a:ea typeface="ＭＳ Ｐゴシック" pitchFamily="-105" charset="-128"/>
                <a:cs typeface="ＭＳ Ｐゴシック" pitchFamily="-105" charset="-128"/>
              </a:rPr>
              <a:t/>
            </a:r>
            <a:br>
              <a:rPr lang="en-US" baseline="0" noProof="0" dirty="0" smtClean="0">
                <a:solidFill>
                  <a:srgbClr val="000090"/>
                </a:solidFill>
                <a:latin typeface="Arial" pitchFamily="-105" charset="0"/>
                <a:ea typeface="ＭＳ Ｐゴシック" pitchFamily="-105" charset="-128"/>
                <a:cs typeface="ＭＳ Ｐゴシック" pitchFamily="-105" charset="-128"/>
              </a:rPr>
            </a:br>
            <a:r>
              <a:rPr lang="en-US" baseline="0" noProof="0" dirty="0" smtClean="0">
                <a:solidFill>
                  <a:srgbClr val="000090"/>
                </a:solidFill>
                <a:latin typeface="Arial" pitchFamily="-105" charset="0"/>
                <a:ea typeface="ＭＳ Ｐゴシック" pitchFamily="-105" charset="-128"/>
                <a:cs typeface="ＭＳ Ｐゴシック" pitchFamily="-105" charset="-128"/>
              </a:rPr>
              <a:t>Policy</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0" name="Rectangle 29"/>
          <p:cNvSpPr/>
          <p:nvPr/>
        </p:nvSpPr>
        <p:spPr bwMode="auto">
          <a:xfrm>
            <a:off x="5535707" y="3001914"/>
            <a:ext cx="2913529" cy="1359647"/>
          </a:xfrm>
          <a:prstGeom prst="rect">
            <a:avLst/>
          </a:prstGeom>
          <a:noFill/>
          <a:ln w="317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31" name="Rectangle 30"/>
          <p:cNvSpPr/>
          <p:nvPr/>
        </p:nvSpPr>
        <p:spPr bwMode="auto">
          <a:xfrm>
            <a:off x="533402" y="3004903"/>
            <a:ext cx="3209362" cy="1359647"/>
          </a:xfrm>
          <a:prstGeom prst="rect">
            <a:avLst/>
          </a:prstGeom>
          <a:noFill/>
          <a:ln w="317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32" name="Rectangle 31"/>
          <p:cNvSpPr/>
          <p:nvPr/>
        </p:nvSpPr>
        <p:spPr>
          <a:xfrm>
            <a:off x="7107521" y="3284275"/>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a:t>
            </a:r>
            <a:br>
              <a:rPr lang="en-US" altLang="zh-CN" sz="1800" baseline="0" dirty="0" smtClean="0">
                <a:solidFill>
                  <a:srgbClr val="000090"/>
                </a:solidFill>
                <a:latin typeface="Arial" pitchFamily="-105" charset="0"/>
                <a:ea typeface="ＭＳ Ｐゴシック" pitchFamily="-105" charset="-128"/>
                <a:cs typeface="ＭＳ Ｐゴシック" pitchFamily="-105" charset="-128"/>
              </a:rPr>
            </a:br>
            <a:r>
              <a:rPr lang="en-US" altLang="zh-CN" sz="1800" baseline="0" dirty="0" err="1" smtClean="0">
                <a:solidFill>
                  <a:srgbClr val="000090"/>
                </a:solidFill>
                <a:latin typeface="Arial" pitchFamily="-105" charset="0"/>
                <a:ea typeface="ＭＳ Ｐゴシック" pitchFamily="-105" charset="-128"/>
                <a:cs typeface="ＭＳ Ｐゴシック" pitchFamily="-105" charset="-128"/>
              </a:rPr>
              <a:t>Datapath</a:t>
            </a:r>
            <a:endParaRPr kumimoji="0" lang="en-US" sz="1800" i="0" u="none" strike="noStrike" kern="0" cap="none" spc="0" normalizeH="0" baseline="0" noProof="0" dirty="0">
              <a:ln>
                <a:noFill/>
              </a:ln>
              <a:solidFill>
                <a:srgbClr val="000090"/>
              </a:solidFill>
              <a:effectLst/>
              <a:uLnTx/>
              <a:uFillTx/>
              <a:latin typeface="Calibri"/>
              <a:ea typeface="+mn-ea"/>
              <a:cs typeface="+mn-cs"/>
            </a:endParaRPr>
          </a:p>
        </p:txBody>
      </p:sp>
      <p:grpSp>
        <p:nvGrpSpPr>
          <p:cNvPr id="35" name="Group 34"/>
          <p:cNvGrpSpPr/>
          <p:nvPr/>
        </p:nvGrpSpPr>
        <p:grpSpPr>
          <a:xfrm>
            <a:off x="1615657" y="3644510"/>
            <a:ext cx="3089324" cy="1613290"/>
            <a:chOff x="1757599" y="3929655"/>
            <a:chExt cx="3089324" cy="1613290"/>
          </a:xfrm>
        </p:grpSpPr>
        <p:cxnSp>
          <p:nvCxnSpPr>
            <p:cNvPr id="36" name="Straight Arrow Connector 35"/>
            <p:cNvCxnSpPr>
              <a:stCxn id="47" idx="0"/>
            </p:cNvCxnSpPr>
            <p:nvPr/>
          </p:nvCxnSpPr>
          <p:spPr bwMode="auto">
            <a:xfrm flipH="1" flipV="1">
              <a:off x="1757599" y="3942483"/>
              <a:ext cx="1545589" cy="1600462"/>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37" name="Straight Arrow Connector 36"/>
            <p:cNvCxnSpPr/>
            <p:nvPr/>
          </p:nvCxnSpPr>
          <p:spPr bwMode="auto">
            <a:xfrm flipH="1" flipV="1">
              <a:off x="1885891" y="3929655"/>
              <a:ext cx="2961032" cy="1606259"/>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38" name="Group 37"/>
          <p:cNvGrpSpPr/>
          <p:nvPr/>
        </p:nvGrpSpPr>
        <p:grpSpPr>
          <a:xfrm>
            <a:off x="3429000" y="4089431"/>
            <a:ext cx="4261227" cy="1168369"/>
            <a:chOff x="3570942" y="4374576"/>
            <a:chExt cx="4261227" cy="1168369"/>
          </a:xfrm>
        </p:grpSpPr>
        <p:cxnSp>
          <p:nvCxnSpPr>
            <p:cNvPr id="39" name="Straight Arrow Connector 38"/>
            <p:cNvCxnSpPr>
              <a:stCxn id="28" idx="2"/>
            </p:cNvCxnSpPr>
            <p:nvPr/>
          </p:nvCxnSpPr>
          <p:spPr bwMode="auto">
            <a:xfrm flipH="1">
              <a:off x="3570942" y="4374576"/>
              <a:ext cx="2868709" cy="1168369"/>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40" name="Straight Arrow Connector 39"/>
            <p:cNvCxnSpPr>
              <a:stCxn id="32" idx="2"/>
            </p:cNvCxnSpPr>
            <p:nvPr/>
          </p:nvCxnSpPr>
          <p:spPr bwMode="auto">
            <a:xfrm flipH="1">
              <a:off x="5323542" y="4377564"/>
              <a:ext cx="2508627" cy="1165381"/>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41" name="Group 40"/>
          <p:cNvGrpSpPr/>
          <p:nvPr/>
        </p:nvGrpSpPr>
        <p:grpSpPr>
          <a:xfrm>
            <a:off x="1724785" y="1219200"/>
            <a:ext cx="1170046" cy="2024761"/>
            <a:chOff x="1724785" y="1638130"/>
            <a:chExt cx="1170046" cy="2024761"/>
          </a:xfrm>
        </p:grpSpPr>
        <p:pic>
          <p:nvPicPr>
            <p:cNvPr id="42" name="Picture 41"/>
            <p:cNvPicPr>
              <a:picLocks noChangeAspect="1"/>
            </p:cNvPicPr>
            <p:nvPr/>
          </p:nvPicPr>
          <p:blipFill>
            <a:blip r:embed="rId3"/>
            <a:stretch>
              <a:fillRect/>
            </a:stretch>
          </p:blipFill>
          <p:spPr>
            <a:xfrm>
              <a:off x="1724785" y="1638130"/>
              <a:ext cx="1170046" cy="921687"/>
            </a:xfrm>
            <a:prstGeom prst="rect">
              <a:avLst/>
            </a:prstGeom>
          </p:spPr>
        </p:pic>
        <p:cxnSp>
          <p:nvCxnSpPr>
            <p:cNvPr id="43" name="Straight Arrow Connector 42"/>
            <p:cNvCxnSpPr>
              <a:stCxn id="42" idx="2"/>
              <a:endCxn id="29" idx="0"/>
            </p:cNvCxnSpPr>
            <p:nvPr/>
          </p:nvCxnSpPr>
          <p:spPr bwMode="auto">
            <a:xfrm>
              <a:off x="2309808" y="2559817"/>
              <a:ext cx="577008" cy="1103074"/>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sp>
        <p:nvSpPr>
          <p:cNvPr id="44" name="Rectangle 43"/>
          <p:cNvSpPr/>
          <p:nvPr/>
        </p:nvSpPr>
        <p:spPr>
          <a:xfrm>
            <a:off x="382157" y="2438400"/>
            <a:ext cx="2186190" cy="64633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l</a:t>
            </a:r>
            <a:r>
              <a:rPr kumimoji="0" lang="en-US" sz="1800" b="0" i="0" u="none" strike="noStrike" kern="0" cap="none" spc="0" normalizeH="0" baseline="0" noProof="0" dirty="0" smtClean="0">
                <a:ln>
                  <a:noFill/>
                </a:ln>
                <a:solidFill>
                  <a:sysClr val="windowText" lastClr="000000"/>
                </a:solidFill>
                <a:effectLst/>
                <a:uLnTx/>
                <a:uFillTx/>
              </a:rPr>
              <a:t>ogically centralized </a:t>
            </a:r>
            <a:br>
              <a:rPr kumimoji="0" lang="en-US" sz="1800" b="0" i="0" u="none" strike="noStrike" kern="0" cap="none" spc="0" normalizeH="0" baseline="0" noProof="0" dirty="0" smtClean="0">
                <a:ln>
                  <a:noFill/>
                </a:ln>
                <a:solidFill>
                  <a:sysClr val="windowText" lastClr="000000"/>
                </a:solidFill>
                <a:effectLst/>
                <a:uLnTx/>
                <a:uFillTx/>
              </a:rPr>
            </a:br>
            <a:r>
              <a:rPr kumimoji="0" lang="en-US" sz="1800" b="0" i="0" u="none" strike="noStrike" kern="0" cap="none" spc="0" normalizeH="0" baseline="0" noProof="0" dirty="0" smtClean="0">
                <a:ln>
                  <a:noFill/>
                </a:ln>
                <a:solidFill>
                  <a:sysClr val="windowText" lastClr="000000"/>
                </a:solidFill>
                <a:effectLst/>
                <a:uLnTx/>
                <a:uFillTx/>
              </a:rPr>
              <a:t>data store</a:t>
            </a:r>
            <a:endParaRPr kumimoji="0" lang="en-US" sz="1800" b="0" i="0" u="none" strike="noStrike" kern="0" cap="none" spc="0" normalizeH="0" baseline="0" noProof="0" dirty="0">
              <a:ln>
                <a:noFill/>
              </a:ln>
              <a:solidFill>
                <a:sysClr val="windowText" lastClr="000000"/>
              </a:solidFill>
              <a:effectLst/>
              <a:uLnTx/>
              <a:uFillTx/>
            </a:endParaRPr>
          </a:p>
        </p:txBody>
      </p:sp>
      <p:pic>
        <p:nvPicPr>
          <p:cNvPr id="47" name="Picture 4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38400" y="5257800"/>
            <a:ext cx="1445692" cy="609600"/>
          </a:xfrm>
          <a:prstGeom prst="rect">
            <a:avLst/>
          </a:prstGeom>
        </p:spPr>
      </p:pic>
      <p:pic>
        <p:nvPicPr>
          <p:cNvPr id="48" name="Picture 4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38600" y="5257800"/>
            <a:ext cx="1445692" cy="609600"/>
          </a:xfrm>
          <a:prstGeom prst="rect">
            <a:avLst/>
          </a:prstGeom>
        </p:spPr>
      </p:pic>
      <p:sp>
        <p:nvSpPr>
          <p:cNvPr id="23"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10</a:t>
            </a:fld>
            <a:endParaRPr lang="en-US" dirty="0">
              <a:solidFill>
                <a:schemeClr val="bg2"/>
              </a:solidFill>
            </a:endParaRPr>
          </a:p>
        </p:txBody>
      </p:sp>
    </p:spTree>
    <p:extLst>
      <p:ext uri="{BB962C8B-B14F-4D97-AF65-F5344CB8AC3E}">
        <p14:creationId xmlns:p14="http://schemas.microsoft.com/office/powerpoint/2010/main" val="30327120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166" y="85614"/>
            <a:ext cx="8562466" cy="685800"/>
          </a:xfrm>
        </p:spPr>
        <p:txBody>
          <a:bodyPr/>
          <a:lstStyle/>
          <a:p>
            <a:r>
              <a:rPr lang="en-US" altLang="zh-CN" sz="3200" dirty="0" smtClean="0"/>
              <a:t>Software Architecture w/ Network Program Lang</a:t>
            </a:r>
            <a:endParaRPr lang="en-US" sz="3200" dirty="0"/>
          </a:p>
        </p:txBody>
      </p:sp>
      <p:sp>
        <p:nvSpPr>
          <p:cNvPr id="10" name="Rectangle 114"/>
          <p:cNvSpPr>
            <a:spLocks noChangeArrowheads="1"/>
          </p:cNvSpPr>
          <p:nvPr/>
        </p:nvSpPr>
        <p:spPr bwMode="auto">
          <a:xfrm>
            <a:off x="703849" y="1822824"/>
            <a:ext cx="7976975" cy="3139702"/>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400" b="0" kern="0" dirty="0" err="1" smtClean="0">
              <a:solidFill>
                <a:srgbClr val="000000"/>
              </a:solidFill>
              <a:latin typeface="Arial" pitchFamily="34" charset="0"/>
              <a:ea typeface="微软雅黑" pitchFamily="34" charset="-122"/>
              <a:cs typeface="Arial" pitchFamily="34" charset="0"/>
            </a:endParaRPr>
          </a:p>
        </p:txBody>
      </p:sp>
      <p:sp>
        <p:nvSpPr>
          <p:cNvPr id="12" name="Rectangle 114"/>
          <p:cNvSpPr>
            <a:spLocks noChangeArrowheads="1"/>
          </p:cNvSpPr>
          <p:nvPr/>
        </p:nvSpPr>
        <p:spPr bwMode="auto">
          <a:xfrm>
            <a:off x="703847" y="1026584"/>
            <a:ext cx="8021799" cy="452593"/>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Admin/UI</a:t>
            </a:r>
          </a:p>
        </p:txBody>
      </p:sp>
      <p:sp>
        <p:nvSpPr>
          <p:cNvPr id="41" name="Rectangle 114"/>
          <p:cNvSpPr>
            <a:spLocks noChangeArrowheads="1"/>
          </p:cNvSpPr>
          <p:nvPr/>
        </p:nvSpPr>
        <p:spPr bwMode="auto">
          <a:xfrm>
            <a:off x="703847" y="5400675"/>
            <a:ext cx="7976977" cy="874174"/>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200" b="0" kern="0" dirty="0" err="1" smtClean="0">
              <a:solidFill>
                <a:srgbClr val="000000"/>
              </a:solidFill>
              <a:latin typeface="Arial" pitchFamily="34" charset="0"/>
              <a:ea typeface="微软雅黑" pitchFamily="34" charset="-122"/>
              <a:cs typeface="Arial" pitchFamily="34" charset="0"/>
            </a:endParaRPr>
          </a:p>
        </p:txBody>
      </p:sp>
      <p:sp>
        <p:nvSpPr>
          <p:cNvPr id="42" name="Freeform 29"/>
          <p:cNvSpPr>
            <a:spLocks/>
          </p:cNvSpPr>
          <p:nvPr/>
        </p:nvSpPr>
        <p:spPr bwMode="auto">
          <a:xfrm>
            <a:off x="2640314" y="5453529"/>
            <a:ext cx="3664865" cy="738909"/>
          </a:xfrm>
          <a:custGeom>
            <a:avLst/>
            <a:gdLst/>
            <a:ahLst/>
            <a:cxnLst>
              <a:cxn ang="0">
                <a:pos x="161" y="42"/>
              </a:cxn>
              <a:cxn ang="0">
                <a:pos x="158" y="42"/>
              </a:cxn>
              <a:cxn ang="0">
                <a:pos x="118" y="13"/>
              </a:cxn>
              <a:cxn ang="0">
                <a:pos x="110" y="13"/>
              </a:cxn>
              <a:cxn ang="0">
                <a:pos x="76" y="0"/>
              </a:cxn>
              <a:cxn ang="0">
                <a:pos x="20" y="48"/>
              </a:cxn>
              <a:cxn ang="0">
                <a:pos x="0" y="81"/>
              </a:cxn>
              <a:cxn ang="0">
                <a:pos x="41" y="121"/>
              </a:cxn>
              <a:cxn ang="0">
                <a:pos x="161" y="121"/>
              </a:cxn>
              <a:cxn ang="0">
                <a:pos x="204" y="81"/>
              </a:cxn>
              <a:cxn ang="0">
                <a:pos x="161" y="42"/>
              </a:cxn>
            </a:cxnLst>
            <a:rect l="0" t="0" r="r" b="b"/>
            <a:pathLst>
              <a:path w="204" h="121">
                <a:moveTo>
                  <a:pt x="161" y="42"/>
                </a:moveTo>
                <a:cubicBezTo>
                  <a:pt x="160" y="42"/>
                  <a:pt x="159" y="42"/>
                  <a:pt x="158" y="42"/>
                </a:cubicBezTo>
                <a:cubicBezTo>
                  <a:pt x="152" y="25"/>
                  <a:pt x="136" y="13"/>
                  <a:pt x="118" y="13"/>
                </a:cubicBezTo>
                <a:cubicBezTo>
                  <a:pt x="116" y="13"/>
                  <a:pt x="113" y="13"/>
                  <a:pt x="110" y="13"/>
                </a:cubicBezTo>
                <a:cubicBezTo>
                  <a:pt x="100" y="5"/>
                  <a:pt x="88" y="0"/>
                  <a:pt x="76" y="0"/>
                </a:cubicBezTo>
                <a:cubicBezTo>
                  <a:pt x="48" y="0"/>
                  <a:pt x="25" y="20"/>
                  <a:pt x="20" y="48"/>
                </a:cubicBezTo>
                <a:cubicBezTo>
                  <a:pt x="8" y="56"/>
                  <a:pt x="0" y="69"/>
                  <a:pt x="0" y="81"/>
                </a:cubicBezTo>
                <a:cubicBezTo>
                  <a:pt x="0" y="103"/>
                  <a:pt x="19" y="121"/>
                  <a:pt x="41" y="121"/>
                </a:cubicBezTo>
                <a:cubicBezTo>
                  <a:pt x="161" y="121"/>
                  <a:pt x="161" y="121"/>
                  <a:pt x="161" y="121"/>
                </a:cubicBezTo>
                <a:cubicBezTo>
                  <a:pt x="184" y="121"/>
                  <a:pt x="204" y="103"/>
                  <a:pt x="204" y="81"/>
                </a:cubicBezTo>
                <a:cubicBezTo>
                  <a:pt x="204" y="60"/>
                  <a:pt x="184" y="42"/>
                  <a:pt x="161" y="42"/>
                </a:cubicBezTo>
                <a:close/>
              </a:path>
            </a:pathLst>
          </a:custGeom>
          <a:solidFill>
            <a:srgbClr val="99CCCC"/>
          </a:solidFill>
          <a:ln w="9525">
            <a:noFill/>
            <a:round/>
            <a:headEnd/>
            <a:tailEnd/>
          </a:ln>
        </p:spPr>
        <p:txBody>
          <a:bodyPr vert="horz" wrap="square" lIns="121935" tIns="60968" rIns="121935" bIns="60968" numCol="1" anchor="t" anchorCtr="0" compatLnSpc="1">
            <a:prstTxWarp prst="textNoShape">
              <a:avLst/>
            </a:prstTxWarp>
          </a:bodyPr>
          <a:lstStyle/>
          <a:p>
            <a:pPr algn="ctr" defTabSz="1219352" fontAlgn="auto">
              <a:spcBef>
                <a:spcPts val="0"/>
              </a:spcBef>
              <a:spcAft>
                <a:spcPts val="0"/>
              </a:spcAft>
              <a:buClrTx/>
              <a:buNone/>
              <a:defRPr/>
            </a:pPr>
            <a:endParaRPr lang="en-US" altLang="zh-CN" sz="1200" kern="0" dirty="0">
              <a:solidFill>
                <a:srgbClr val="FFFFFF"/>
              </a:solidFill>
              <a:latin typeface="Arial" pitchFamily="34" charset="0"/>
              <a:cs typeface="Arial" pitchFamily="34" charset="0"/>
            </a:endParaRPr>
          </a:p>
        </p:txBody>
      </p:sp>
      <p:sp>
        <p:nvSpPr>
          <p:cNvPr id="43" name="矩形 42"/>
          <p:cNvSpPr/>
          <p:nvPr/>
        </p:nvSpPr>
        <p:spPr>
          <a:xfrm>
            <a:off x="675273" y="5971764"/>
            <a:ext cx="2100020" cy="338570"/>
          </a:xfrm>
          <a:prstGeom prst="rect">
            <a:avLst/>
          </a:prstGeom>
        </p:spPr>
        <p:txBody>
          <a:bodyPr wrap="square" lIns="121935" tIns="60968" rIns="121935" bIns="60968">
            <a:spAutoFit/>
          </a:bodyPr>
          <a:lstStyle/>
          <a:p>
            <a:pPr defTabSz="1068276" fontAlgn="auto">
              <a:spcBef>
                <a:spcPts val="0"/>
              </a:spcBef>
              <a:spcAft>
                <a:spcPts val="0"/>
              </a:spcAft>
              <a:buNone/>
              <a:defRPr/>
            </a:pPr>
            <a:r>
              <a:rPr lang="en-US" altLang="zh-CN" sz="1400" kern="0" baseline="0" dirty="0" smtClean="0">
                <a:solidFill>
                  <a:srgbClr val="000000">
                    <a:lumMod val="85000"/>
                    <a:lumOff val="15000"/>
                  </a:srgbClr>
                </a:solidFill>
                <a:latin typeface="Arial" pitchFamily="34" charset="0"/>
                <a:ea typeface="微软雅黑" pitchFamily="34" charset="-122"/>
                <a:cs typeface="Arial" pitchFamily="34" charset="0"/>
              </a:rPr>
              <a:t>Infrastructure Layer</a:t>
            </a:r>
          </a:p>
        </p:txBody>
      </p:sp>
      <p:grpSp>
        <p:nvGrpSpPr>
          <p:cNvPr id="48" name="组合 303"/>
          <p:cNvGrpSpPr/>
          <p:nvPr/>
        </p:nvGrpSpPr>
        <p:grpSpPr>
          <a:xfrm>
            <a:off x="3018554" y="5483412"/>
            <a:ext cx="2868272" cy="634289"/>
            <a:chOff x="6012160" y="4509120"/>
            <a:chExt cx="2354218" cy="432895"/>
          </a:xfrm>
        </p:grpSpPr>
        <p:cxnSp>
          <p:nvCxnSpPr>
            <p:cNvPr id="49" name="直接连接符 48"/>
            <p:cNvCxnSpPr/>
            <p:nvPr/>
          </p:nvCxnSpPr>
          <p:spPr>
            <a:xfrm>
              <a:off x="6207913" y="4707234"/>
              <a:ext cx="446166" cy="101613"/>
            </a:xfrm>
            <a:prstGeom prst="line">
              <a:avLst/>
            </a:prstGeom>
            <a:noFill/>
            <a:ln w="19050" cap="flat" cmpd="sng" algn="ctr">
              <a:solidFill>
                <a:srgbClr val="000000">
                  <a:lumMod val="50000"/>
                  <a:lumOff val="50000"/>
                </a:srgbClr>
              </a:solidFill>
              <a:prstDash val="solid"/>
            </a:ln>
            <a:effectLst/>
          </p:spPr>
        </p:cxnSp>
        <p:cxnSp>
          <p:nvCxnSpPr>
            <p:cNvPr id="50" name="直接连接符 49"/>
            <p:cNvCxnSpPr/>
            <p:nvPr/>
          </p:nvCxnSpPr>
          <p:spPr>
            <a:xfrm flipV="1">
              <a:off x="6600751" y="4656429"/>
              <a:ext cx="178467" cy="152419"/>
            </a:xfrm>
            <a:prstGeom prst="line">
              <a:avLst/>
            </a:prstGeom>
            <a:noFill/>
            <a:ln w="19050" cap="flat" cmpd="sng" algn="ctr">
              <a:solidFill>
                <a:srgbClr val="000000">
                  <a:lumMod val="50000"/>
                  <a:lumOff val="50000"/>
                </a:srgbClr>
              </a:solidFill>
              <a:prstDash val="solid"/>
            </a:ln>
            <a:effectLst/>
          </p:spPr>
        </p:cxnSp>
        <p:cxnSp>
          <p:nvCxnSpPr>
            <p:cNvPr id="51" name="直接连接符 50"/>
            <p:cNvCxnSpPr/>
            <p:nvPr/>
          </p:nvCxnSpPr>
          <p:spPr>
            <a:xfrm flipH="1">
              <a:off x="7380312" y="4639620"/>
              <a:ext cx="124872" cy="157532"/>
            </a:xfrm>
            <a:prstGeom prst="line">
              <a:avLst/>
            </a:prstGeom>
            <a:noFill/>
            <a:ln w="19050" cap="flat" cmpd="sng" algn="ctr">
              <a:solidFill>
                <a:srgbClr val="000000">
                  <a:lumMod val="50000"/>
                  <a:lumOff val="50000"/>
                </a:srgbClr>
              </a:solidFill>
              <a:prstDash val="solid"/>
            </a:ln>
            <a:effectLst/>
          </p:spPr>
        </p:cxnSp>
        <p:cxnSp>
          <p:nvCxnSpPr>
            <p:cNvPr id="52" name="直接箭头连接符 51"/>
            <p:cNvCxnSpPr>
              <a:endCxn id="67" idx="3"/>
            </p:cNvCxnSpPr>
            <p:nvPr/>
          </p:nvCxnSpPr>
          <p:spPr>
            <a:xfrm flipV="1">
              <a:off x="6300192" y="4574141"/>
              <a:ext cx="447614" cy="59269"/>
            </a:xfrm>
            <a:prstGeom prst="straightConnector1">
              <a:avLst/>
            </a:prstGeom>
            <a:noFill/>
            <a:ln w="19050" cap="flat" cmpd="sng" algn="ctr">
              <a:solidFill>
                <a:srgbClr val="000000">
                  <a:lumMod val="50000"/>
                  <a:lumOff val="50000"/>
                </a:srgbClr>
              </a:solidFill>
              <a:prstDash val="solid"/>
            </a:ln>
            <a:effectLst/>
          </p:spPr>
        </p:cxnSp>
        <p:cxnSp>
          <p:nvCxnSpPr>
            <p:cNvPr id="53" name="直接连接符 52"/>
            <p:cNvCxnSpPr>
              <a:endCxn id="65" idx="2"/>
            </p:cNvCxnSpPr>
            <p:nvPr/>
          </p:nvCxnSpPr>
          <p:spPr>
            <a:xfrm flipV="1">
              <a:off x="6948264" y="4573730"/>
              <a:ext cx="447983" cy="7398"/>
            </a:xfrm>
            <a:prstGeom prst="line">
              <a:avLst/>
            </a:prstGeom>
            <a:noFill/>
            <a:ln w="19050" cap="flat" cmpd="sng" algn="ctr">
              <a:solidFill>
                <a:srgbClr val="000000">
                  <a:lumMod val="50000"/>
                  <a:lumOff val="50000"/>
                </a:srgbClr>
              </a:solidFill>
              <a:prstDash val="solid"/>
            </a:ln>
            <a:effectLst/>
          </p:spPr>
        </p:cxnSp>
        <p:cxnSp>
          <p:nvCxnSpPr>
            <p:cNvPr id="54" name="直接连接符 53"/>
            <p:cNvCxnSpPr/>
            <p:nvPr/>
          </p:nvCxnSpPr>
          <p:spPr>
            <a:xfrm flipV="1">
              <a:off x="7315449" y="4818798"/>
              <a:ext cx="765297" cy="7541"/>
            </a:xfrm>
            <a:prstGeom prst="line">
              <a:avLst/>
            </a:prstGeom>
            <a:noFill/>
            <a:ln w="19050" cap="flat" cmpd="sng" algn="ctr">
              <a:solidFill>
                <a:srgbClr val="000000">
                  <a:lumMod val="50000"/>
                  <a:lumOff val="50000"/>
                </a:srgbClr>
              </a:solidFill>
              <a:prstDash val="solid"/>
            </a:ln>
            <a:effectLst/>
          </p:spPr>
        </p:cxnSp>
        <p:cxnSp>
          <p:nvCxnSpPr>
            <p:cNvPr id="55" name="直接连接符 54"/>
            <p:cNvCxnSpPr>
              <a:endCxn id="63" idx="6"/>
            </p:cNvCxnSpPr>
            <p:nvPr/>
          </p:nvCxnSpPr>
          <p:spPr>
            <a:xfrm>
              <a:off x="7596336" y="4653136"/>
              <a:ext cx="517703" cy="138074"/>
            </a:xfrm>
            <a:prstGeom prst="line">
              <a:avLst/>
            </a:prstGeom>
            <a:noFill/>
            <a:ln w="19050" cap="flat" cmpd="sng" algn="ctr">
              <a:solidFill>
                <a:srgbClr val="000000">
                  <a:lumMod val="50000"/>
                  <a:lumOff val="50000"/>
                </a:srgbClr>
              </a:solidFill>
              <a:prstDash val="solid"/>
            </a:ln>
            <a:effectLst/>
          </p:spPr>
        </p:cxnSp>
        <p:cxnSp>
          <p:nvCxnSpPr>
            <p:cNvPr id="56" name="直接连接符 55"/>
            <p:cNvCxnSpPr/>
            <p:nvPr/>
          </p:nvCxnSpPr>
          <p:spPr>
            <a:xfrm>
              <a:off x="6927248" y="4641046"/>
              <a:ext cx="290540" cy="220165"/>
            </a:xfrm>
            <a:prstGeom prst="line">
              <a:avLst/>
            </a:prstGeom>
            <a:noFill/>
            <a:ln w="19050" cap="flat" cmpd="sng" algn="ctr">
              <a:solidFill>
                <a:srgbClr val="000000">
                  <a:lumMod val="50000"/>
                  <a:lumOff val="50000"/>
                </a:srgbClr>
              </a:solidFill>
              <a:prstDash val="solid"/>
            </a:ln>
            <a:effectLst/>
          </p:spPr>
        </p:cxnSp>
        <p:grpSp>
          <p:nvGrpSpPr>
            <p:cNvPr id="57" name="组合 621"/>
            <p:cNvGrpSpPr/>
            <p:nvPr/>
          </p:nvGrpSpPr>
          <p:grpSpPr>
            <a:xfrm>
              <a:off x="6012160" y="4581128"/>
              <a:ext cx="265986" cy="144863"/>
              <a:chOff x="-983298" y="1666240"/>
              <a:chExt cx="547688" cy="309563"/>
            </a:xfrm>
            <a:solidFill>
              <a:sysClr val="windowText" lastClr="000000">
                <a:lumMod val="65000"/>
                <a:lumOff val="35000"/>
              </a:sysClr>
            </a:solidFill>
            <a:effectLst/>
          </p:grpSpPr>
          <p:sp>
            <p:nvSpPr>
              <p:cNvPr id="73"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4"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58" name="组合 621"/>
            <p:cNvGrpSpPr/>
            <p:nvPr/>
          </p:nvGrpSpPr>
          <p:grpSpPr>
            <a:xfrm>
              <a:off x="6516216" y="4725144"/>
              <a:ext cx="265986" cy="144863"/>
              <a:chOff x="-983298" y="1666240"/>
              <a:chExt cx="547688" cy="309563"/>
            </a:xfrm>
            <a:solidFill>
              <a:sysClr val="windowText" lastClr="000000">
                <a:lumMod val="65000"/>
                <a:lumOff val="35000"/>
              </a:sysClr>
            </a:solidFill>
            <a:effectLst/>
          </p:grpSpPr>
          <p:sp>
            <p:nvSpPr>
              <p:cNvPr id="71"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2"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59" name="组合 621"/>
            <p:cNvGrpSpPr/>
            <p:nvPr/>
          </p:nvGrpSpPr>
          <p:grpSpPr>
            <a:xfrm>
              <a:off x="7164288" y="4797152"/>
              <a:ext cx="265986" cy="144863"/>
              <a:chOff x="-983298" y="1666240"/>
              <a:chExt cx="547688" cy="309563"/>
            </a:xfrm>
            <a:solidFill>
              <a:sysClr val="windowText" lastClr="000000">
                <a:lumMod val="65000"/>
                <a:lumOff val="35000"/>
              </a:sysClr>
            </a:solidFill>
            <a:effectLst/>
          </p:grpSpPr>
          <p:sp>
            <p:nvSpPr>
              <p:cNvPr id="69"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0"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0" name="组合 621"/>
            <p:cNvGrpSpPr/>
            <p:nvPr/>
          </p:nvGrpSpPr>
          <p:grpSpPr>
            <a:xfrm>
              <a:off x="6732240" y="4509120"/>
              <a:ext cx="265986" cy="144863"/>
              <a:chOff x="-983298" y="1666240"/>
              <a:chExt cx="547688" cy="309563"/>
            </a:xfrm>
            <a:solidFill>
              <a:sysClr val="windowText" lastClr="000000">
                <a:lumMod val="65000"/>
                <a:lumOff val="35000"/>
              </a:sysClr>
            </a:solidFill>
            <a:effectLst/>
          </p:grpSpPr>
          <p:sp>
            <p:nvSpPr>
              <p:cNvPr id="67"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8"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1" name="组合 621"/>
            <p:cNvGrpSpPr/>
            <p:nvPr/>
          </p:nvGrpSpPr>
          <p:grpSpPr>
            <a:xfrm>
              <a:off x="7380312" y="4509120"/>
              <a:ext cx="265986" cy="144863"/>
              <a:chOff x="-983298" y="1666240"/>
              <a:chExt cx="547688" cy="309563"/>
            </a:xfrm>
            <a:solidFill>
              <a:sysClr val="windowText" lastClr="000000">
                <a:lumMod val="65000"/>
                <a:lumOff val="35000"/>
              </a:sysClr>
            </a:solidFill>
            <a:effectLst/>
          </p:grpSpPr>
          <p:sp>
            <p:nvSpPr>
              <p:cNvPr id="65"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6"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2" name="组合 621"/>
            <p:cNvGrpSpPr/>
            <p:nvPr/>
          </p:nvGrpSpPr>
          <p:grpSpPr>
            <a:xfrm>
              <a:off x="8100392" y="4725144"/>
              <a:ext cx="265986" cy="144863"/>
              <a:chOff x="-983298" y="1666240"/>
              <a:chExt cx="547688" cy="309563"/>
            </a:xfrm>
            <a:solidFill>
              <a:sysClr val="windowText" lastClr="000000">
                <a:lumMod val="65000"/>
                <a:lumOff val="35000"/>
              </a:sysClr>
            </a:solidFill>
            <a:effectLst/>
          </p:grpSpPr>
          <p:sp>
            <p:nvSpPr>
              <p:cNvPr id="63"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4"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sp>
        <p:nvSpPr>
          <p:cNvPr id="101" name="矩形 100"/>
          <p:cNvSpPr/>
          <p:nvPr/>
        </p:nvSpPr>
        <p:spPr>
          <a:xfrm>
            <a:off x="4181583" y="5017000"/>
            <a:ext cx="3785802" cy="307793"/>
          </a:xfrm>
          <a:prstGeom prst="rect">
            <a:avLst/>
          </a:prstGeom>
        </p:spPr>
        <p:txBody>
          <a:bodyPr wrap="square" lIns="121935" tIns="60968" rIns="121935" bIns="60968">
            <a:spAutoFit/>
          </a:bodyPr>
          <a:lstStyle/>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Southbound</a:t>
            </a:r>
          </a:p>
        </p:txBody>
      </p:sp>
      <p:cxnSp>
        <p:nvCxnSpPr>
          <p:cNvPr id="96" name="直接箭头连接符 105"/>
          <p:cNvCxnSpPr/>
          <p:nvPr/>
        </p:nvCxnSpPr>
        <p:spPr bwMode="auto">
          <a:xfrm>
            <a:off x="1728240" y="4798980"/>
            <a:ext cx="1" cy="537883"/>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0" name="圆角矩形 73"/>
          <p:cNvSpPr/>
          <p:nvPr/>
        </p:nvSpPr>
        <p:spPr bwMode="auto">
          <a:xfrm>
            <a:off x="2719297" y="2779059"/>
            <a:ext cx="3989294" cy="2002117"/>
          </a:xfrm>
          <a:prstGeom prst="roundRect">
            <a:avLst/>
          </a:prstGeom>
          <a:solidFill>
            <a:srgbClr val="37A530">
              <a:alpha val="73725"/>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02" name="圆角矩形 73"/>
          <p:cNvSpPr/>
          <p:nvPr/>
        </p:nvSpPr>
        <p:spPr bwMode="auto">
          <a:xfrm>
            <a:off x="1049620" y="1957297"/>
            <a:ext cx="7362262" cy="671982"/>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03" name="TextBox 102"/>
          <p:cNvSpPr txBox="1"/>
          <p:nvPr/>
        </p:nvSpPr>
        <p:spPr>
          <a:xfrm>
            <a:off x="979785" y="1909862"/>
            <a:ext cx="1978054" cy="338570"/>
          </a:xfrm>
          <a:prstGeom prst="rect">
            <a:avLst/>
          </a:prstGeom>
          <a:noFill/>
        </p:spPr>
        <p:txBody>
          <a:bodyPr wrap="square" lIns="121935" tIns="60968" rIns="121935" bIns="60968" rtlCol="0">
            <a:spAutoFit/>
          </a:bodyPr>
          <a:lstStyle/>
          <a:p>
            <a:pPr defTabSz="1068276" fontAlgn="auto">
              <a:spcBef>
                <a:spcPts val="0"/>
              </a:spcBef>
              <a:spcAft>
                <a:spcPts val="0"/>
              </a:spcAft>
              <a:buNone/>
              <a:defRPr/>
            </a:pPr>
            <a:r>
              <a:rPr lang="en-US" altLang="zh-CN" sz="1400" kern="0" baseline="0" dirty="0" smtClean="0">
                <a:solidFill>
                  <a:schemeClr val="bg1"/>
                </a:solidFill>
                <a:latin typeface="Arial" pitchFamily="34" charset="0"/>
                <a:ea typeface="微软雅黑" pitchFamily="34" charset="-122"/>
                <a:cs typeface="Arial" pitchFamily="34" charset="0"/>
              </a:rPr>
              <a:t>S</a:t>
            </a:r>
            <a:r>
              <a:rPr lang="en-US" altLang="zh-CN" sz="1400" b="0" kern="0" baseline="0" dirty="0" smtClean="0">
                <a:solidFill>
                  <a:schemeClr val="bg1"/>
                </a:solidFill>
                <a:latin typeface="Arial" pitchFamily="34" charset="0"/>
                <a:ea typeface="微软雅黑" pitchFamily="34" charset="-122"/>
                <a:cs typeface="Arial" pitchFamily="34" charset="0"/>
              </a:rPr>
              <a:t>ervice/App </a:t>
            </a:r>
          </a:p>
        </p:txBody>
      </p:sp>
      <p:sp>
        <p:nvSpPr>
          <p:cNvPr id="112" name="圆角矩形 73"/>
          <p:cNvSpPr/>
          <p:nvPr/>
        </p:nvSpPr>
        <p:spPr bwMode="auto">
          <a:xfrm>
            <a:off x="2961399" y="2148183"/>
            <a:ext cx="729071" cy="30217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smtClean="0">
                <a:solidFill>
                  <a:srgbClr val="000000"/>
                </a:solidFill>
                <a:latin typeface="Arial" pitchFamily="34" charset="0"/>
                <a:ea typeface="微软雅黑" pitchFamily="34" charset="-122"/>
                <a:cs typeface="Arial" pitchFamily="34" charset="0"/>
              </a:rPr>
              <a:t>ACL</a:t>
            </a:r>
          </a:p>
        </p:txBody>
      </p:sp>
      <p:sp>
        <p:nvSpPr>
          <p:cNvPr id="120" name="圆角矩形 73"/>
          <p:cNvSpPr/>
          <p:nvPr/>
        </p:nvSpPr>
        <p:spPr bwMode="auto">
          <a:xfrm>
            <a:off x="4730443" y="2139217"/>
            <a:ext cx="932264" cy="38584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400" kern="0" baseline="0" dirty="0" smtClean="0">
                <a:solidFill>
                  <a:srgbClr val="000000"/>
                </a:solidFill>
                <a:latin typeface="Arial" pitchFamily="34" charset="0"/>
                <a:ea typeface="微软雅黑" pitchFamily="34" charset="-122"/>
                <a:cs typeface="Arial" pitchFamily="34" charset="0"/>
              </a:rPr>
              <a:t>Service Chain</a:t>
            </a:r>
          </a:p>
        </p:txBody>
      </p:sp>
      <p:sp>
        <p:nvSpPr>
          <p:cNvPr id="121" name="圆角矩形 73"/>
          <p:cNvSpPr/>
          <p:nvPr/>
        </p:nvSpPr>
        <p:spPr bwMode="auto">
          <a:xfrm>
            <a:off x="3863849" y="2124277"/>
            <a:ext cx="738034" cy="37090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400" kern="0" baseline="0" dirty="0" smtClean="0">
                <a:solidFill>
                  <a:srgbClr val="000000"/>
                </a:solidFill>
                <a:latin typeface="Arial" pitchFamily="34" charset="0"/>
                <a:ea typeface="微软雅黑" pitchFamily="34" charset="-122"/>
                <a:cs typeface="Arial" pitchFamily="34" charset="0"/>
              </a:rPr>
              <a:t>L3/2</a:t>
            </a:r>
            <a:br>
              <a:rPr lang="en-US" altLang="zh-CN" sz="1400" kern="0" baseline="0" dirty="0" smtClean="0">
                <a:solidFill>
                  <a:srgbClr val="000000"/>
                </a:solidFill>
                <a:latin typeface="Arial" pitchFamily="34" charset="0"/>
                <a:ea typeface="微软雅黑" pitchFamily="34" charset="-122"/>
                <a:cs typeface="Arial" pitchFamily="34" charset="0"/>
              </a:rPr>
            </a:br>
            <a:r>
              <a:rPr lang="en-US" altLang="zh-CN" sz="1400" kern="0" baseline="0" dirty="0" smtClean="0">
                <a:solidFill>
                  <a:srgbClr val="000000"/>
                </a:solidFill>
                <a:latin typeface="Arial" pitchFamily="34" charset="0"/>
                <a:ea typeface="微软雅黑" pitchFamily="34" charset="-122"/>
                <a:cs typeface="Arial" pitchFamily="34" charset="0"/>
              </a:rPr>
              <a:t>VPN</a:t>
            </a:r>
          </a:p>
        </p:txBody>
      </p:sp>
      <p:sp>
        <p:nvSpPr>
          <p:cNvPr id="122" name="圆角矩形 73"/>
          <p:cNvSpPr/>
          <p:nvPr/>
        </p:nvSpPr>
        <p:spPr bwMode="auto">
          <a:xfrm>
            <a:off x="992846" y="2808941"/>
            <a:ext cx="1517275" cy="1972235"/>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23" name="圆角矩形 73"/>
          <p:cNvSpPr/>
          <p:nvPr/>
        </p:nvSpPr>
        <p:spPr bwMode="auto">
          <a:xfrm>
            <a:off x="1156510" y="4011219"/>
            <a:ext cx="1219137" cy="67235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err="1" smtClean="0">
                <a:solidFill>
                  <a:srgbClr val="000000"/>
                </a:solidFill>
                <a:latin typeface="Arial" pitchFamily="34" charset="0"/>
                <a:ea typeface="微软雅黑" pitchFamily="34" charset="-122"/>
                <a:cs typeface="Arial" pitchFamily="34" charset="0"/>
              </a:rPr>
              <a:t>PhysicalView</a:t>
            </a:r>
            <a:endParaRPr lang="en-US" altLang="zh-CN" sz="1800" kern="0" baseline="0" dirty="0" smtClean="0">
              <a:solidFill>
                <a:srgbClr val="000000"/>
              </a:solidFill>
              <a:latin typeface="Arial" pitchFamily="34" charset="0"/>
              <a:ea typeface="微软雅黑" pitchFamily="34" charset="-122"/>
              <a:cs typeface="Arial" pitchFamily="34" charset="0"/>
            </a:endParaRPr>
          </a:p>
        </p:txBody>
      </p:sp>
      <p:sp>
        <p:nvSpPr>
          <p:cNvPr id="124" name="圆角矩形 73"/>
          <p:cNvSpPr/>
          <p:nvPr/>
        </p:nvSpPr>
        <p:spPr bwMode="auto">
          <a:xfrm>
            <a:off x="1174440" y="3006171"/>
            <a:ext cx="1114553" cy="66935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err="1" smtClean="0">
                <a:solidFill>
                  <a:srgbClr val="000000"/>
                </a:solidFill>
                <a:latin typeface="Arial" pitchFamily="34" charset="0"/>
                <a:ea typeface="微软雅黑" pitchFamily="34" charset="-122"/>
                <a:cs typeface="Arial" pitchFamily="34" charset="0"/>
              </a:rPr>
              <a:t>AbstractViews</a:t>
            </a:r>
            <a:endParaRPr lang="en-US" altLang="zh-CN" sz="1800" kern="0" baseline="0" dirty="0" smtClean="0">
              <a:solidFill>
                <a:srgbClr val="000000"/>
              </a:solidFill>
              <a:latin typeface="Arial" pitchFamily="34" charset="0"/>
              <a:ea typeface="微软雅黑" pitchFamily="34" charset="-122"/>
              <a:cs typeface="Arial" pitchFamily="34" charset="0"/>
            </a:endParaRPr>
          </a:p>
        </p:txBody>
      </p:sp>
      <p:sp>
        <p:nvSpPr>
          <p:cNvPr id="126" name="圆角矩形 73"/>
          <p:cNvSpPr/>
          <p:nvPr/>
        </p:nvSpPr>
        <p:spPr bwMode="auto">
          <a:xfrm>
            <a:off x="2994271" y="3107403"/>
            <a:ext cx="729071" cy="30217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2000" kern="0" baseline="0" dirty="0" err="1" smtClean="0">
                <a:solidFill>
                  <a:srgbClr val="000000"/>
                </a:solidFill>
                <a:latin typeface="Arial" pitchFamily="34" charset="0"/>
                <a:ea typeface="微软雅黑" pitchFamily="34" charset="-122"/>
                <a:cs typeface="Arial" pitchFamily="34" charset="0"/>
              </a:rPr>
              <a:t>f</a:t>
            </a:r>
            <a:r>
              <a:rPr lang="en-US" altLang="zh-CN" sz="2000" kern="0" dirty="0" err="1" smtClean="0">
                <a:solidFill>
                  <a:srgbClr val="000000"/>
                </a:solidFill>
                <a:latin typeface="Arial" pitchFamily="34" charset="0"/>
                <a:ea typeface="微软雅黑" pitchFamily="34" charset="-122"/>
                <a:cs typeface="Arial" pitchFamily="34" charset="0"/>
              </a:rPr>
              <a:t>ACL</a:t>
            </a:r>
            <a:endParaRPr lang="en-US" altLang="zh-CN" sz="2000" kern="0" dirty="0" smtClean="0">
              <a:solidFill>
                <a:srgbClr val="000000"/>
              </a:solidFill>
              <a:latin typeface="Arial" pitchFamily="34" charset="0"/>
              <a:ea typeface="微软雅黑" pitchFamily="34" charset="-122"/>
              <a:cs typeface="Arial" pitchFamily="34" charset="0"/>
            </a:endParaRPr>
          </a:p>
        </p:txBody>
      </p:sp>
      <p:sp>
        <p:nvSpPr>
          <p:cNvPr id="128" name="圆角矩形 73"/>
          <p:cNvSpPr/>
          <p:nvPr/>
        </p:nvSpPr>
        <p:spPr bwMode="auto">
          <a:xfrm>
            <a:off x="4748366" y="3068555"/>
            <a:ext cx="899397" cy="38584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600" kern="0" baseline="0" dirty="0" err="1" smtClean="0">
                <a:solidFill>
                  <a:srgbClr val="000000"/>
                </a:solidFill>
                <a:latin typeface="Arial" pitchFamily="34" charset="0"/>
                <a:ea typeface="微软雅黑" pitchFamily="34" charset="-122"/>
                <a:cs typeface="Arial" pitchFamily="34" charset="0"/>
              </a:rPr>
              <a:t>f</a:t>
            </a:r>
            <a:r>
              <a:rPr lang="en-US" altLang="zh-CN" sz="1600" kern="0" dirty="0" err="1" smtClean="0">
                <a:solidFill>
                  <a:srgbClr val="000000"/>
                </a:solidFill>
                <a:latin typeface="Arial" pitchFamily="34" charset="0"/>
                <a:ea typeface="微软雅黑" pitchFamily="34" charset="-122"/>
                <a:cs typeface="Arial" pitchFamily="34" charset="0"/>
              </a:rPr>
              <a:t>Service</a:t>
            </a:r>
            <a:r>
              <a:rPr lang="en-US" altLang="zh-CN" sz="1600" kern="0" dirty="0" smtClean="0">
                <a:solidFill>
                  <a:srgbClr val="000000"/>
                </a:solidFill>
                <a:latin typeface="Arial" pitchFamily="34" charset="0"/>
                <a:ea typeface="微软雅黑" pitchFamily="34" charset="-122"/>
                <a:cs typeface="Arial" pitchFamily="34" charset="0"/>
              </a:rPr>
              <a:t> Chain</a:t>
            </a:r>
          </a:p>
        </p:txBody>
      </p:sp>
      <p:sp>
        <p:nvSpPr>
          <p:cNvPr id="129" name="圆角矩形 73"/>
          <p:cNvSpPr/>
          <p:nvPr/>
        </p:nvSpPr>
        <p:spPr bwMode="auto">
          <a:xfrm>
            <a:off x="3851897" y="3098439"/>
            <a:ext cx="782861" cy="37090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600" kern="0" baseline="0" dirty="0" smtClean="0">
                <a:solidFill>
                  <a:srgbClr val="000000"/>
                </a:solidFill>
                <a:latin typeface="Arial" pitchFamily="34" charset="0"/>
                <a:ea typeface="微软雅黑" pitchFamily="34" charset="-122"/>
                <a:cs typeface="Arial" pitchFamily="34" charset="0"/>
              </a:rPr>
              <a:t>f</a:t>
            </a:r>
            <a:r>
              <a:rPr lang="en-US" altLang="zh-CN" sz="1600" kern="0" dirty="0" smtClean="0">
                <a:solidFill>
                  <a:srgbClr val="000000"/>
                </a:solidFill>
                <a:latin typeface="Arial" pitchFamily="34" charset="0"/>
                <a:ea typeface="微软雅黑" pitchFamily="34" charset="-122"/>
                <a:cs typeface="Arial" pitchFamily="34" charset="0"/>
              </a:rPr>
              <a:t>L3/2</a:t>
            </a:r>
            <a:br>
              <a:rPr lang="en-US" altLang="zh-CN" sz="1600" kern="0" dirty="0" smtClean="0">
                <a:solidFill>
                  <a:srgbClr val="000000"/>
                </a:solidFill>
                <a:latin typeface="Arial" pitchFamily="34" charset="0"/>
                <a:ea typeface="微软雅黑" pitchFamily="34" charset="-122"/>
                <a:cs typeface="Arial" pitchFamily="34" charset="0"/>
              </a:rPr>
            </a:br>
            <a:r>
              <a:rPr lang="en-US" altLang="zh-CN" sz="1600" kern="0" dirty="0" smtClean="0">
                <a:solidFill>
                  <a:srgbClr val="000000"/>
                </a:solidFill>
                <a:latin typeface="Arial" pitchFamily="34" charset="0"/>
                <a:ea typeface="微软雅黑" pitchFamily="34" charset="-122"/>
                <a:cs typeface="Arial" pitchFamily="34" charset="0"/>
              </a:rPr>
              <a:t>VPN</a:t>
            </a:r>
          </a:p>
        </p:txBody>
      </p:sp>
      <p:sp>
        <p:nvSpPr>
          <p:cNvPr id="130" name="圆角矩形 73"/>
          <p:cNvSpPr/>
          <p:nvPr/>
        </p:nvSpPr>
        <p:spPr bwMode="auto">
          <a:xfrm>
            <a:off x="6852773" y="2794001"/>
            <a:ext cx="1588991" cy="1972234"/>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cxnSp>
        <p:nvCxnSpPr>
          <p:cNvPr id="144" name="直接箭头连接符 105"/>
          <p:cNvCxnSpPr/>
          <p:nvPr/>
        </p:nvCxnSpPr>
        <p:spPr bwMode="auto">
          <a:xfrm flipH="1">
            <a:off x="2363699" y="3182476"/>
            <a:ext cx="445248" cy="2989"/>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6" name="圆角矩形 73"/>
          <p:cNvSpPr/>
          <p:nvPr/>
        </p:nvSpPr>
        <p:spPr bwMode="auto">
          <a:xfrm>
            <a:off x="7530414" y="2907194"/>
            <a:ext cx="761939" cy="49939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err="1" smtClean="0">
                <a:solidFill>
                  <a:srgbClr val="000000"/>
                </a:solidFill>
                <a:latin typeface="Arial" pitchFamily="34" charset="0"/>
                <a:ea typeface="微软雅黑" pitchFamily="34" charset="-122"/>
                <a:cs typeface="Arial" pitchFamily="34" charset="0"/>
              </a:rPr>
              <a:t>DeviceModel</a:t>
            </a:r>
            <a:endParaRPr lang="en-US" altLang="zh-CN" sz="1200" kern="0" baseline="0" dirty="0" smtClean="0">
              <a:solidFill>
                <a:srgbClr val="000000"/>
              </a:solidFill>
              <a:latin typeface="Arial" pitchFamily="34" charset="0"/>
              <a:ea typeface="微软雅黑" pitchFamily="34" charset="-122"/>
              <a:cs typeface="Arial" pitchFamily="34" charset="0"/>
            </a:endParaRPr>
          </a:p>
        </p:txBody>
      </p:sp>
      <p:cxnSp>
        <p:nvCxnSpPr>
          <p:cNvPr id="147" name="直接箭头连接符 105"/>
          <p:cNvCxnSpPr/>
          <p:nvPr/>
        </p:nvCxnSpPr>
        <p:spPr bwMode="auto">
          <a:xfrm flipV="1">
            <a:off x="7575176" y="4828989"/>
            <a:ext cx="2990" cy="519952"/>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9" name="直接箭头连接符 105"/>
          <p:cNvCxnSpPr/>
          <p:nvPr/>
        </p:nvCxnSpPr>
        <p:spPr bwMode="auto">
          <a:xfrm flipH="1">
            <a:off x="6530341" y="4342744"/>
            <a:ext cx="445248" cy="2989"/>
          </a:xfrm>
          <a:prstGeom prst="straightConnector1">
            <a:avLst/>
          </a:prstGeom>
          <a:noFill/>
          <a:ln w="50800" cap="flat" cmpd="sng" algn="ctr">
            <a:solidFill>
              <a:srgbClr val="FF0000"/>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直接箭头连接符 105"/>
          <p:cNvCxnSpPr/>
          <p:nvPr/>
        </p:nvCxnSpPr>
        <p:spPr bwMode="auto">
          <a:xfrm flipV="1">
            <a:off x="3290047" y="2486216"/>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 name="Group 3"/>
          <p:cNvGrpSpPr/>
          <p:nvPr/>
        </p:nvGrpSpPr>
        <p:grpSpPr>
          <a:xfrm>
            <a:off x="5758390" y="2151170"/>
            <a:ext cx="929870" cy="1258409"/>
            <a:chOff x="3801094" y="2464932"/>
            <a:chExt cx="929870" cy="1258409"/>
          </a:xfrm>
        </p:grpSpPr>
        <p:sp>
          <p:nvSpPr>
            <p:cNvPr id="115" name="圆角矩形 73"/>
            <p:cNvSpPr/>
            <p:nvPr/>
          </p:nvSpPr>
          <p:spPr bwMode="auto">
            <a:xfrm>
              <a:off x="3801094" y="2464932"/>
              <a:ext cx="929870" cy="361685"/>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smtClean="0">
                  <a:solidFill>
                    <a:srgbClr val="000000"/>
                  </a:solidFill>
                  <a:latin typeface="Arial" pitchFamily="34" charset="0"/>
                  <a:ea typeface="微软雅黑" pitchFamily="34" charset="-122"/>
                  <a:cs typeface="Arial" pitchFamily="34" charset="0"/>
                </a:rPr>
                <a:t>Shortest Path</a:t>
              </a:r>
            </a:p>
          </p:txBody>
        </p:sp>
        <p:sp>
          <p:nvSpPr>
            <p:cNvPr id="127" name="圆角矩形 73"/>
            <p:cNvSpPr/>
            <p:nvPr/>
          </p:nvSpPr>
          <p:spPr bwMode="auto">
            <a:xfrm>
              <a:off x="3833966" y="3394270"/>
              <a:ext cx="741025" cy="329071"/>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2000" kern="0" baseline="0" dirty="0" smtClean="0">
                  <a:solidFill>
                    <a:srgbClr val="000000"/>
                  </a:solidFill>
                  <a:latin typeface="Arial" pitchFamily="34" charset="0"/>
                  <a:ea typeface="微软雅黑" pitchFamily="34" charset="-122"/>
                  <a:cs typeface="Arial" pitchFamily="34" charset="0"/>
                </a:rPr>
                <a:t>f</a:t>
              </a:r>
              <a:r>
                <a:rPr lang="en-US" altLang="zh-CN" sz="2000" kern="0" dirty="0" smtClean="0">
                  <a:solidFill>
                    <a:srgbClr val="000000"/>
                  </a:solidFill>
                  <a:latin typeface="Arial" pitchFamily="34" charset="0"/>
                  <a:ea typeface="微软雅黑" pitchFamily="34" charset="-122"/>
                  <a:cs typeface="Arial" pitchFamily="34" charset="0"/>
                </a:rPr>
                <a:t>…</a:t>
              </a:r>
            </a:p>
          </p:txBody>
        </p:sp>
        <p:cxnSp>
          <p:nvCxnSpPr>
            <p:cNvPr id="76" name="直接箭头连接符 105"/>
            <p:cNvCxnSpPr/>
            <p:nvPr/>
          </p:nvCxnSpPr>
          <p:spPr bwMode="auto">
            <a:xfrm flipV="1">
              <a:off x="4219379" y="2892613"/>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77" name="直接箭头连接符 105"/>
          <p:cNvCxnSpPr/>
          <p:nvPr/>
        </p:nvCxnSpPr>
        <p:spPr bwMode="auto">
          <a:xfrm flipV="1">
            <a:off x="4252239" y="2507137"/>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直接箭头连接符 105"/>
          <p:cNvCxnSpPr/>
          <p:nvPr/>
        </p:nvCxnSpPr>
        <p:spPr bwMode="auto">
          <a:xfrm flipV="1">
            <a:off x="5181571" y="2569891"/>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直接箭头连接符 105"/>
          <p:cNvCxnSpPr/>
          <p:nvPr/>
        </p:nvCxnSpPr>
        <p:spPr bwMode="auto">
          <a:xfrm flipV="1">
            <a:off x="4679576" y="1410450"/>
            <a:ext cx="2990" cy="519952"/>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直接箭头连接符 105"/>
          <p:cNvCxnSpPr/>
          <p:nvPr/>
        </p:nvCxnSpPr>
        <p:spPr bwMode="auto">
          <a:xfrm flipH="1">
            <a:off x="2381629" y="4261225"/>
            <a:ext cx="445248" cy="2989"/>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 name="圆角矩形 73"/>
          <p:cNvSpPr/>
          <p:nvPr/>
        </p:nvSpPr>
        <p:spPr bwMode="auto">
          <a:xfrm>
            <a:off x="2930712" y="3977339"/>
            <a:ext cx="3571687" cy="624543"/>
          </a:xfrm>
          <a:prstGeom prst="roundRect">
            <a:avLst/>
          </a:prstGeom>
          <a:solidFill>
            <a:schemeClr val="bg2">
              <a:lumMod val="75000"/>
              <a:alpha val="74000"/>
            </a:schemeClr>
          </a:solidFill>
          <a:ln>
            <a:noFill/>
            <a:headEnd/>
            <a:tailEnd/>
          </a:ln>
          <a:effectLst/>
          <a:scene3d>
            <a:camera prst="orthographicFront">
              <a:rot lat="0" lon="0" rev="0"/>
            </a:camera>
            <a:lightRig rig="threePt" dir="t">
              <a:rot lat="0" lon="0" rev="1200000"/>
            </a:lightRig>
          </a:scene3d>
          <a:sp3d/>
          <a:extLst/>
        </p:spPr>
        <p:txBody>
          <a:bodyPr lIns="105535" tIns="52768" rIns="105535" bIns="52768" anchor="ctr"/>
          <a:lstStyle/>
          <a:p>
            <a:pPr algn="ctr" defTabSz="1068276" fontAlgn="auto">
              <a:spcBef>
                <a:spcPts val="0"/>
              </a:spcBef>
              <a:spcAft>
                <a:spcPts val="0"/>
              </a:spcAft>
              <a:buNone/>
              <a:defRPr/>
            </a:pPr>
            <a:r>
              <a:rPr lang="en-US" altLang="zh-CN" sz="2000" b="0" kern="0" baseline="0" dirty="0" smtClean="0">
                <a:solidFill>
                  <a:srgbClr val="000000">
                    <a:lumMod val="85000"/>
                    <a:lumOff val="15000"/>
                  </a:srgbClr>
                </a:solidFill>
                <a:latin typeface="Arial" pitchFamily="34" charset="0"/>
                <a:ea typeface="微软雅黑" pitchFamily="34" charset="-122"/>
                <a:cs typeface="Arial" pitchFamily="34" charset="0"/>
              </a:rPr>
              <a:t>Packet-Processor-Independent Processing</a:t>
            </a:r>
          </a:p>
        </p:txBody>
      </p:sp>
      <p:sp>
        <p:nvSpPr>
          <p:cNvPr id="84" name="圆角矩形 73"/>
          <p:cNvSpPr/>
          <p:nvPr/>
        </p:nvSpPr>
        <p:spPr bwMode="auto">
          <a:xfrm>
            <a:off x="2993465" y="3039031"/>
            <a:ext cx="3571687" cy="493058"/>
          </a:xfrm>
          <a:prstGeom prst="roundRect">
            <a:avLst/>
          </a:prstGeom>
          <a:noFill/>
          <a:ln w="12700" cmpd="sng">
            <a:solidFill>
              <a:schemeClr val="tx1"/>
            </a:solidFill>
            <a:prstDash val="dash"/>
            <a:headEnd/>
            <a:tailEnd/>
          </a:ln>
          <a:effectLst/>
          <a:scene3d>
            <a:camera prst="orthographicFront">
              <a:rot lat="0" lon="0" rev="0"/>
            </a:camera>
            <a:lightRig rig="threePt" dir="t">
              <a:rot lat="0" lon="0" rev="1200000"/>
            </a:lightRig>
          </a:scene3d>
          <a:sp3d/>
          <a:extLst/>
        </p:spPr>
        <p:txBody>
          <a:bodyPr lIns="105535" tIns="52768" rIns="105535" bIns="52768" anchor="ctr"/>
          <a:lstStyle/>
          <a:p>
            <a:pPr algn="ctr" defTabSz="1068276" fontAlgn="auto">
              <a:spcBef>
                <a:spcPts val="0"/>
              </a:spcBef>
              <a:spcAft>
                <a:spcPts val="0"/>
              </a:spcAft>
              <a:buNone/>
              <a:defRPr/>
            </a:pPr>
            <a:endParaRPr lang="en-US" altLang="zh-CN" b="0" kern="0" baseline="0" dirty="0" smtClean="0">
              <a:solidFill>
                <a:srgbClr val="000000">
                  <a:lumMod val="85000"/>
                  <a:lumOff val="15000"/>
                </a:srgbClr>
              </a:solidFill>
              <a:latin typeface="Arial" pitchFamily="34" charset="0"/>
              <a:ea typeface="微软雅黑" pitchFamily="34" charset="-122"/>
              <a:cs typeface="Arial" pitchFamily="34" charset="0"/>
            </a:endParaRPr>
          </a:p>
        </p:txBody>
      </p:sp>
      <p:cxnSp>
        <p:nvCxnSpPr>
          <p:cNvPr id="85" name="直接箭头连接符 105"/>
          <p:cNvCxnSpPr/>
          <p:nvPr/>
        </p:nvCxnSpPr>
        <p:spPr bwMode="auto">
          <a:xfrm flipV="1">
            <a:off x="4691508" y="3618751"/>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 name="圆角矩形 73"/>
          <p:cNvSpPr/>
          <p:nvPr/>
        </p:nvSpPr>
        <p:spPr bwMode="auto">
          <a:xfrm>
            <a:off x="7279402" y="3492888"/>
            <a:ext cx="761939" cy="49939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err="1" smtClean="0">
                <a:solidFill>
                  <a:srgbClr val="000000"/>
                </a:solidFill>
                <a:latin typeface="Arial" pitchFamily="34" charset="0"/>
                <a:ea typeface="微软雅黑" pitchFamily="34" charset="-122"/>
                <a:cs typeface="Arial" pitchFamily="34" charset="0"/>
              </a:rPr>
              <a:t>DeviceModel</a:t>
            </a:r>
            <a:endParaRPr lang="en-US" altLang="zh-CN" sz="1200" kern="0" baseline="0" dirty="0" smtClean="0">
              <a:solidFill>
                <a:srgbClr val="000000"/>
              </a:solidFill>
              <a:latin typeface="Arial" pitchFamily="34" charset="0"/>
              <a:ea typeface="微软雅黑" pitchFamily="34" charset="-122"/>
              <a:cs typeface="Arial" pitchFamily="34" charset="0"/>
            </a:endParaRPr>
          </a:p>
        </p:txBody>
      </p:sp>
      <p:sp>
        <p:nvSpPr>
          <p:cNvPr id="86" name="圆角矩形 73"/>
          <p:cNvSpPr/>
          <p:nvPr/>
        </p:nvSpPr>
        <p:spPr bwMode="auto">
          <a:xfrm>
            <a:off x="6935755" y="4105476"/>
            <a:ext cx="761939" cy="49939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err="1" smtClean="0">
                <a:solidFill>
                  <a:srgbClr val="000000"/>
                </a:solidFill>
                <a:latin typeface="Arial" pitchFamily="34" charset="0"/>
                <a:ea typeface="微软雅黑" pitchFamily="34" charset="-122"/>
                <a:cs typeface="Arial" pitchFamily="34" charset="0"/>
              </a:rPr>
              <a:t>DeviceModel</a:t>
            </a:r>
            <a:endParaRPr lang="en-US" altLang="zh-CN" sz="1200" kern="0" baseline="0" dirty="0" smtClean="0">
              <a:solidFill>
                <a:srgbClr val="000000"/>
              </a:solidFill>
              <a:latin typeface="Arial" pitchFamily="34" charset="0"/>
              <a:ea typeface="微软雅黑" pitchFamily="34" charset="-122"/>
              <a:cs typeface="Arial" pitchFamily="34" charset="0"/>
            </a:endParaRPr>
          </a:p>
        </p:txBody>
      </p:sp>
      <p:cxnSp>
        <p:nvCxnSpPr>
          <p:cNvPr id="79" name="直接箭头连接符 105"/>
          <p:cNvCxnSpPr/>
          <p:nvPr/>
        </p:nvCxnSpPr>
        <p:spPr bwMode="auto">
          <a:xfrm flipH="1">
            <a:off x="1759039" y="3647693"/>
            <a:ext cx="0" cy="423023"/>
          </a:xfrm>
          <a:prstGeom prst="straightConnector1">
            <a:avLst/>
          </a:prstGeom>
          <a:noFill/>
          <a:ln w="50800" cap="flat" cmpd="sng" algn="ctr">
            <a:solidFill>
              <a:srgbClr val="FF0000"/>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7" name="Rounded Rectangular Callout 86"/>
          <p:cNvSpPr/>
          <p:nvPr/>
        </p:nvSpPr>
        <p:spPr bwMode="auto">
          <a:xfrm>
            <a:off x="6269394" y="814241"/>
            <a:ext cx="2847577" cy="1401395"/>
          </a:xfrm>
          <a:prstGeom prst="wedgeRoundRectCallout">
            <a:avLst>
              <a:gd name="adj1" fmla="val -33839"/>
              <a:gd name="adj2" fmla="val 19879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solidFill>
                  <a:srgbClr val="800000"/>
                </a:solidFill>
                <a:latin typeface="Menlo Regular" charset="0"/>
                <a:cs typeface="Menlo Regular" charset="0"/>
                <a:sym typeface="Menlo Regular" charset="0"/>
              </a:rPr>
              <a:t>Automatic generate memorization tables; capture (</a:t>
            </a:r>
            <a:r>
              <a:rPr lang="en-US" sz="1600" b="1" baseline="0" dirty="0" smtClean="0">
                <a:solidFill>
                  <a:srgbClr val="FF0000"/>
                </a:solidFill>
                <a:latin typeface="Menlo Regular" charset="0"/>
                <a:cs typeface="Menlo Regular" charset="0"/>
                <a:sym typeface="Menlo Regular" charset="0"/>
              </a:rPr>
              <a:t>closure</a:t>
            </a:r>
            <a:r>
              <a:rPr lang="en-US" sz="1600" baseline="0" dirty="0" smtClean="0">
                <a:solidFill>
                  <a:srgbClr val="800000"/>
                </a:solidFill>
                <a:latin typeface="Menlo Regular" charset="0"/>
                <a:cs typeface="Menlo Regular" charset="0"/>
                <a:sym typeface="Menlo Regular" charset="0"/>
              </a:rPr>
              <a:t>) and maintain consistency w/ state </a:t>
            </a:r>
            <a:endParaRPr lang="en-US" sz="1600" baseline="0" dirty="0">
              <a:solidFill>
                <a:srgbClr val="800000"/>
              </a:solidFill>
              <a:latin typeface="Menlo Regular" charset="0"/>
              <a:cs typeface="Menlo Regular" charset="0"/>
              <a:sym typeface="Menlo Regular" charset="0"/>
            </a:endParaRPr>
          </a:p>
        </p:txBody>
      </p:sp>
      <p:sp>
        <p:nvSpPr>
          <p:cNvPr id="88" name="Slide Number Placeholder 2"/>
          <p:cNvSpPr txBox="1">
            <a:spLocks/>
          </p:cNvSpPr>
          <p:nvPr/>
        </p:nvSpPr>
        <p:spPr>
          <a:xfrm>
            <a:off x="72390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smtClean="0"/>
              <a:pPr>
                <a:defRPr/>
              </a:pPr>
              <a:t>100</a:t>
            </a:fld>
            <a:endParaRPr lang="en-US" dirty="0">
              <a:solidFill>
                <a:schemeClr val="bg2"/>
              </a:solidFill>
            </a:endParaRPr>
          </a:p>
        </p:txBody>
      </p:sp>
    </p:spTree>
    <p:extLst>
      <p:ext uri="{BB962C8B-B14F-4D97-AF65-F5344CB8AC3E}">
        <p14:creationId xmlns:p14="http://schemas.microsoft.com/office/powerpoint/2010/main" val="9413411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366889" y="75319"/>
            <a:ext cx="8229600" cy="655638"/>
          </a:xfrm>
          <a:ln/>
        </p:spPr>
        <p:txBody>
          <a:bodyPr/>
          <a:lstStyle/>
          <a:p>
            <a:r>
              <a:rPr lang="en-US" sz="3200" dirty="0" smtClean="0"/>
              <a:t>Status</a:t>
            </a:r>
            <a:endParaRPr lang="en-US" sz="3200" dirty="0"/>
          </a:p>
        </p:txBody>
      </p:sp>
      <p:sp>
        <p:nvSpPr>
          <p:cNvPr id="57346" name="Rectangle 2"/>
          <p:cNvSpPr>
            <a:spLocks noGrp="1" noChangeArrowheads="1"/>
          </p:cNvSpPr>
          <p:nvPr>
            <p:ph type="body" idx="1"/>
          </p:nvPr>
        </p:nvSpPr>
        <p:spPr>
          <a:xfrm>
            <a:off x="368632" y="838200"/>
            <a:ext cx="8318168" cy="5257800"/>
          </a:xfrm>
          <a:ln/>
        </p:spPr>
        <p:txBody>
          <a:bodyPr/>
          <a:lstStyle/>
          <a:p>
            <a:r>
              <a:rPr lang="en-US" sz="2800" dirty="0" smtClean="0"/>
              <a:t>Two implementations</a:t>
            </a:r>
          </a:p>
        </p:txBody>
      </p:sp>
      <p:sp>
        <p:nvSpPr>
          <p:cNvPr id="3" name="Slide Number Placeholder 2"/>
          <p:cNvSpPr>
            <a:spLocks noGrp="1"/>
          </p:cNvSpPr>
          <p:nvPr>
            <p:ph type="sldNum" sz="quarter" idx="4294967295"/>
          </p:nvPr>
        </p:nvSpPr>
        <p:spPr>
          <a:xfrm>
            <a:off x="7194177" y="6583082"/>
            <a:ext cx="1905000" cy="304800"/>
          </a:xfrm>
          <a:prstGeom prst="rect">
            <a:avLst/>
          </a:prstGeom>
        </p:spPr>
        <p:txBody>
          <a:bodyPr/>
          <a:lstStyle/>
          <a:p>
            <a:pPr>
              <a:defRPr/>
            </a:pPr>
            <a:fld id="{164B0F64-89EF-7A42-892D-484BAB952423}" type="slidenum">
              <a:rPr lang="en-US" smtClean="0"/>
              <a:pPr>
                <a:defRPr/>
              </a:pPr>
              <a:t>101</a:t>
            </a:fld>
            <a:endParaRPr lang="en-US">
              <a:solidFill>
                <a:schemeClr val="bg2"/>
              </a:solidFill>
            </a:endParaRPr>
          </a:p>
        </p:txBody>
      </p:sp>
      <p:sp>
        <p:nvSpPr>
          <p:cNvPr id="2" name="Rectangle 1"/>
          <p:cNvSpPr/>
          <p:nvPr/>
        </p:nvSpPr>
        <p:spPr>
          <a:xfrm>
            <a:off x="457200" y="1676400"/>
            <a:ext cx="4191000" cy="3539430"/>
          </a:xfrm>
          <a:prstGeom prst="rect">
            <a:avLst/>
          </a:prstGeom>
          <a:ln>
            <a:solidFill>
              <a:srgbClr val="660066"/>
            </a:solidFill>
          </a:ln>
        </p:spPr>
        <p:txBody>
          <a:bodyPr wrap="square">
            <a:spAutoFit/>
          </a:bodyPr>
          <a:lstStyle/>
          <a:p>
            <a:r>
              <a:rPr lang="en-US" sz="2400" baseline="0" dirty="0" smtClean="0"/>
              <a:t>Maple</a:t>
            </a:r>
          </a:p>
          <a:p>
            <a:pPr marL="342900" indent="-342900">
              <a:buFont typeface="Arial"/>
              <a:buChar char="•"/>
            </a:pPr>
            <a:r>
              <a:rPr lang="en-US" sz="2000" baseline="0" dirty="0" smtClean="0"/>
              <a:t>A </a:t>
            </a:r>
            <a:r>
              <a:rPr lang="en-US" sz="2000" baseline="0" dirty="0"/>
              <a:t>reactive (dynamic-tracing) </a:t>
            </a:r>
            <a:r>
              <a:rPr lang="en-US" sz="2000" baseline="0" dirty="0" err="1" smtClean="0">
                <a:solidFill>
                  <a:srgbClr val="FF0000"/>
                </a:solidFill>
              </a:rPr>
              <a:t>blackbox</a:t>
            </a:r>
            <a:r>
              <a:rPr lang="en-US" sz="2000" baseline="0" dirty="0" smtClean="0"/>
              <a:t> approach </a:t>
            </a:r>
            <a:r>
              <a:rPr lang="en-US" sz="2000" baseline="0" dirty="0"/>
              <a:t>that demonstrated the basic feasibility of automating </a:t>
            </a:r>
            <a:r>
              <a:rPr lang="en-US" sz="2000" baseline="0" dirty="0" smtClean="0"/>
              <a:t>programming</a:t>
            </a:r>
          </a:p>
          <a:p>
            <a:pPr marL="342900" indent="-342900">
              <a:buFont typeface="Arial"/>
              <a:buChar char="•"/>
            </a:pPr>
            <a:r>
              <a:rPr lang="en-US" sz="2000" baseline="0" dirty="0" smtClean="0"/>
              <a:t>Code </a:t>
            </a:r>
            <a:r>
              <a:rPr lang="en-US" sz="2000" baseline="0" dirty="0"/>
              <a:t>will become openly available in </a:t>
            </a:r>
            <a:r>
              <a:rPr lang="en-US" sz="2000" baseline="0" dirty="0" err="1"/>
              <a:t>OpenDaylight</a:t>
            </a:r>
            <a:r>
              <a:rPr lang="en-US" sz="2000" baseline="0" dirty="0"/>
              <a:t> as part of </a:t>
            </a:r>
            <a:r>
              <a:rPr lang="en-US" sz="2000" baseline="0" dirty="0" smtClean="0"/>
              <a:t>CCIIE</a:t>
            </a:r>
          </a:p>
          <a:p>
            <a:pPr marL="342900" indent="-342900">
              <a:buFont typeface="Arial"/>
              <a:buChar char="•"/>
            </a:pPr>
            <a:r>
              <a:rPr lang="en-US" sz="2000" baseline="0" dirty="0" smtClean="0"/>
              <a:t>Test </a:t>
            </a:r>
            <a:r>
              <a:rPr lang="en-US" sz="2000" baseline="0" dirty="0"/>
              <a:t>deployment at Yale </a:t>
            </a:r>
            <a:r>
              <a:rPr lang="en-US" sz="2000" baseline="0" dirty="0" err="1"/>
              <a:t>ScienceNet</a:t>
            </a:r>
            <a:endParaRPr lang="en-US" sz="2000" baseline="0" dirty="0"/>
          </a:p>
        </p:txBody>
      </p:sp>
      <p:sp>
        <p:nvSpPr>
          <p:cNvPr id="4" name="Rectangle 3"/>
          <p:cNvSpPr/>
          <p:nvPr/>
        </p:nvSpPr>
        <p:spPr>
          <a:xfrm>
            <a:off x="4724400" y="1676400"/>
            <a:ext cx="4267200" cy="3539430"/>
          </a:xfrm>
          <a:prstGeom prst="rect">
            <a:avLst/>
          </a:prstGeom>
          <a:ln>
            <a:solidFill>
              <a:srgbClr val="660066"/>
            </a:solidFill>
          </a:ln>
        </p:spPr>
        <p:txBody>
          <a:bodyPr wrap="square">
            <a:spAutoFit/>
          </a:bodyPr>
          <a:lstStyle/>
          <a:p>
            <a:r>
              <a:rPr lang="en-US" sz="2400" baseline="0" dirty="0"/>
              <a:t>Magellan (aka Maple 2.0</a:t>
            </a:r>
            <a:r>
              <a:rPr lang="en-US" sz="2400" baseline="0" dirty="0" smtClean="0"/>
              <a:t>)</a:t>
            </a:r>
          </a:p>
          <a:p>
            <a:pPr marL="342900" indent="-342900">
              <a:buFont typeface="Arial"/>
              <a:buChar char="•"/>
            </a:pPr>
            <a:r>
              <a:rPr lang="en-US" sz="2000" baseline="0" dirty="0" smtClean="0"/>
              <a:t>A </a:t>
            </a:r>
            <a:r>
              <a:rPr lang="en-US" sz="2000" baseline="0" dirty="0"/>
              <a:t>general view that a centralized algorithmic policy (AP) is a stream processing </a:t>
            </a:r>
            <a:r>
              <a:rPr lang="en-US" sz="2000" baseline="0" dirty="0" smtClean="0"/>
              <a:t>function</a:t>
            </a:r>
            <a:br>
              <a:rPr lang="en-US" sz="2000" baseline="0" dirty="0" smtClean="0"/>
            </a:br>
            <a:endParaRPr lang="en-US" sz="2000" baseline="0" dirty="0" smtClean="0"/>
          </a:p>
          <a:p>
            <a:pPr marL="342900" indent="-342900">
              <a:buFont typeface="Arial"/>
              <a:buChar char="•"/>
            </a:pPr>
            <a:r>
              <a:rPr lang="en-US" sz="2000" baseline="0" dirty="0" smtClean="0"/>
              <a:t>A </a:t>
            </a:r>
            <a:r>
              <a:rPr lang="en-US" sz="2000" baseline="0" dirty="0" err="1" smtClean="0">
                <a:solidFill>
                  <a:srgbClr val="FF0000"/>
                </a:solidFill>
              </a:rPr>
              <a:t>whitebox</a:t>
            </a:r>
            <a:r>
              <a:rPr lang="en-US" sz="2000" baseline="0" dirty="0" smtClean="0"/>
              <a:t> approach where distributed </a:t>
            </a:r>
            <a:r>
              <a:rPr lang="en-US" sz="2000" baseline="0" dirty="0"/>
              <a:t>network flow tables are memorization tables implementing algorithmic </a:t>
            </a:r>
            <a:r>
              <a:rPr lang="en-US" sz="2000" baseline="0" dirty="0" smtClean="0"/>
              <a:t>policies</a:t>
            </a:r>
          </a:p>
          <a:p>
            <a:pPr marL="342900" indent="-342900">
              <a:buFont typeface="Arial"/>
              <a:buChar char="•"/>
            </a:pPr>
            <a:r>
              <a:rPr lang="en-US" sz="2000" baseline="0" dirty="0" smtClean="0"/>
              <a:t>In active </a:t>
            </a:r>
            <a:r>
              <a:rPr lang="en-US" sz="2000" baseline="0" dirty="0"/>
              <a:t>design and implementation </a:t>
            </a:r>
            <a:r>
              <a:rPr lang="en-US" sz="2000" baseline="0" dirty="0" smtClean="0"/>
              <a:t>phase</a:t>
            </a:r>
          </a:p>
        </p:txBody>
      </p:sp>
    </p:spTree>
    <p:extLst>
      <p:ext uri="{BB962C8B-B14F-4D97-AF65-F5344CB8AC3E}">
        <p14:creationId xmlns:p14="http://schemas.microsoft.com/office/powerpoint/2010/main" val="34941249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2800" dirty="0" err="1" smtClean="0"/>
              <a:t>Softwarization</a:t>
            </a:r>
            <a:r>
              <a:rPr lang="en-US" sz="2800" dirty="0" smtClean="0"/>
              <a:t> of Network Programming: Key Next Steps</a:t>
            </a:r>
            <a:endParaRPr lang="en-US" sz="2800" dirty="0"/>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102</a:t>
            </a:fld>
            <a:endParaRPr lang="en-US">
              <a:solidFill>
                <a:schemeClr val="bg2"/>
              </a:solidFill>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l="35551"/>
          <a:stretch/>
        </p:blipFill>
        <p:spPr>
          <a:xfrm>
            <a:off x="135115" y="1202386"/>
            <a:ext cx="4972283" cy="4931141"/>
          </a:xfrm>
          <a:prstGeom prst="rect">
            <a:avLst/>
          </a:prstGeom>
        </p:spPr>
      </p:pic>
      <p:sp>
        <p:nvSpPr>
          <p:cNvPr id="2" name="Rectangle 1"/>
          <p:cNvSpPr/>
          <p:nvPr/>
        </p:nvSpPr>
        <p:spPr bwMode="auto">
          <a:xfrm>
            <a:off x="3498945" y="3065269"/>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Rectangle 7"/>
          <p:cNvSpPr/>
          <p:nvPr/>
        </p:nvSpPr>
        <p:spPr bwMode="auto">
          <a:xfrm>
            <a:off x="1200971" y="3076566"/>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4" name="Rectangle 3"/>
          <p:cNvSpPr/>
          <p:nvPr/>
        </p:nvSpPr>
        <p:spPr>
          <a:xfrm>
            <a:off x="4985795" y="3094562"/>
            <a:ext cx="4039979" cy="1200329"/>
          </a:xfrm>
          <a:prstGeom prst="rect">
            <a:avLst/>
          </a:prstGeom>
          <a:ln>
            <a:solidFill>
              <a:schemeClr val="tx1"/>
            </a:solidFill>
          </a:ln>
        </p:spPr>
        <p:txBody>
          <a:bodyPr wrap="square">
            <a:spAutoFit/>
          </a:bodyPr>
          <a:lstStyle/>
          <a:p>
            <a:r>
              <a:rPr lang="en-US" sz="1800" baseline="0" dirty="0" smtClean="0">
                <a:solidFill>
                  <a:srgbClr val="800000"/>
                </a:solidFill>
                <a:latin typeface="Menlo Regular" charset="0"/>
                <a:cs typeface="Menlo Regular" charset="0"/>
                <a:sym typeface="Menlo Regular" charset="0"/>
              </a:rPr>
              <a:t>- Compiler/runtime/libraries to substantially simplify network </a:t>
            </a:r>
            <a:r>
              <a:rPr lang="en-US" sz="1800" baseline="0" dirty="0" err="1" smtClean="0">
                <a:solidFill>
                  <a:srgbClr val="800000"/>
                </a:solidFill>
                <a:latin typeface="Menlo Regular" charset="0"/>
                <a:cs typeface="Menlo Regular" charset="0"/>
                <a:sym typeface="Menlo Regular" charset="0"/>
              </a:rPr>
              <a:t>softwarization</a:t>
            </a:r>
            <a:r>
              <a:rPr lang="en-US" sz="1800" baseline="0" dirty="0" smtClean="0">
                <a:solidFill>
                  <a:srgbClr val="800000"/>
                </a:solidFill>
                <a:latin typeface="Menlo Regular" charset="0"/>
                <a:cs typeface="Menlo Regular" charset="0"/>
                <a:sym typeface="Menlo Regular" charset="0"/>
              </a:rPr>
              <a:t> programming</a:t>
            </a:r>
            <a:endParaRPr lang="en-US" sz="1800" dirty="0"/>
          </a:p>
        </p:txBody>
      </p:sp>
      <p:sp>
        <p:nvSpPr>
          <p:cNvPr id="10" name="Rectangle 9"/>
          <p:cNvSpPr/>
          <p:nvPr/>
        </p:nvSpPr>
        <p:spPr>
          <a:xfrm>
            <a:off x="4998454" y="1206957"/>
            <a:ext cx="4000296" cy="1754327"/>
          </a:xfrm>
          <a:prstGeom prst="rect">
            <a:avLst/>
          </a:prstGeom>
          <a:ln>
            <a:solidFill>
              <a:schemeClr val="tx1"/>
            </a:solidFill>
          </a:ln>
        </p:spPr>
        <p:txBody>
          <a:bodyPr wrap="square">
            <a:spAutoFit/>
          </a:bodyPr>
          <a:lstStyle/>
          <a:p>
            <a:pPr marL="342900" indent="-342900">
              <a:buFontTx/>
              <a:buChar char="-"/>
            </a:pPr>
            <a:r>
              <a:rPr lang="en-US" sz="1800" baseline="0" dirty="0" smtClean="0">
                <a:solidFill>
                  <a:srgbClr val="800000"/>
                </a:solidFill>
                <a:latin typeface="Menlo Regular" charset="0"/>
                <a:cs typeface="Menlo Regular" charset="0"/>
                <a:sym typeface="Menlo Regular" charset="0"/>
              </a:rPr>
              <a:t>High-level, </a:t>
            </a:r>
            <a:r>
              <a:rPr lang="en-US" sz="1800" baseline="0" dirty="0" err="1" smtClean="0">
                <a:solidFill>
                  <a:srgbClr val="800000"/>
                </a:solidFill>
                <a:latin typeface="Menlo Regular" charset="0"/>
                <a:cs typeface="Menlo Regular" charset="0"/>
                <a:sym typeface="Menlo Regular" charset="0"/>
              </a:rPr>
              <a:t>datapath</a:t>
            </a:r>
            <a:r>
              <a:rPr lang="en-US" sz="1800" baseline="0" dirty="0" smtClean="0">
                <a:solidFill>
                  <a:srgbClr val="800000"/>
                </a:solidFill>
                <a:latin typeface="Menlo Regular" charset="0"/>
                <a:cs typeface="Menlo Regular" charset="0"/>
                <a:sym typeface="Menlo Regular" charset="0"/>
              </a:rPr>
              <a:t> oblivious, </a:t>
            </a:r>
            <a:r>
              <a:rPr lang="en-US" sz="1800" baseline="0" dirty="0" err="1" smtClean="0">
                <a:solidFill>
                  <a:srgbClr val="800000"/>
                </a:solidFill>
                <a:latin typeface="Menlo Regular" charset="0"/>
                <a:cs typeface="Menlo Regular" charset="0"/>
                <a:sym typeface="Menlo Regular" charset="0"/>
              </a:rPr>
              <a:t>composable</a:t>
            </a:r>
            <a:r>
              <a:rPr lang="en-US" sz="1800" baseline="0" dirty="0" smtClean="0">
                <a:solidFill>
                  <a:srgbClr val="800000"/>
                </a:solidFill>
                <a:latin typeface="Menlo Regular" charset="0"/>
                <a:cs typeface="Menlo Regular" charset="0"/>
                <a:sym typeface="Menlo Regular" charset="0"/>
              </a:rPr>
              <a:t> programming models</a:t>
            </a:r>
          </a:p>
          <a:p>
            <a:pPr marL="342900" indent="-342900">
              <a:buFontTx/>
              <a:buChar char="-"/>
            </a:pPr>
            <a:r>
              <a:rPr lang="en-US" sz="1800" baseline="0" dirty="0" smtClean="0">
                <a:solidFill>
                  <a:srgbClr val="800000"/>
                </a:solidFill>
                <a:latin typeface="Menlo Regular" charset="0"/>
                <a:cs typeface="Menlo Regular" charset="0"/>
                <a:sym typeface="Menlo Regular" charset="0"/>
              </a:rPr>
              <a:t>Go beyond reactive programming to proactive, learning programming</a:t>
            </a:r>
            <a:endParaRPr lang="en-US" sz="1800" dirty="0"/>
          </a:p>
        </p:txBody>
      </p:sp>
      <p:sp>
        <p:nvSpPr>
          <p:cNvPr id="11" name="Rectangle 10"/>
          <p:cNvSpPr/>
          <p:nvPr/>
        </p:nvSpPr>
        <p:spPr>
          <a:xfrm>
            <a:off x="5039379" y="4871949"/>
            <a:ext cx="3969501" cy="923330"/>
          </a:xfrm>
          <a:prstGeom prst="rect">
            <a:avLst/>
          </a:prstGeom>
          <a:ln>
            <a:solidFill>
              <a:schemeClr val="bg2">
                <a:lumMod val="25000"/>
              </a:schemeClr>
            </a:solidFill>
          </a:ln>
        </p:spPr>
        <p:txBody>
          <a:bodyPr wrap="square">
            <a:spAutoFit/>
          </a:bodyPr>
          <a:lstStyle/>
          <a:p>
            <a:r>
              <a:rPr lang="en-US" sz="1800" baseline="0" dirty="0" smtClean="0">
                <a:solidFill>
                  <a:srgbClr val="800000"/>
                </a:solidFill>
                <a:latin typeface="Menlo Regular" charset="0"/>
                <a:cs typeface="Menlo Regular" charset="0"/>
                <a:sym typeface="Menlo Regular" charset="0"/>
              </a:rPr>
              <a:t>- Stabilize hardware-friendly, software-integrated data path</a:t>
            </a:r>
            <a:endParaRPr lang="en-US" sz="1800" dirty="0"/>
          </a:p>
        </p:txBody>
      </p:sp>
    </p:spTree>
    <p:extLst>
      <p:ext uri="{BB962C8B-B14F-4D97-AF65-F5344CB8AC3E}">
        <p14:creationId xmlns:p14="http://schemas.microsoft.com/office/powerpoint/2010/main" val="174938799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493"/>
            <a:ext cx="8077200" cy="580292"/>
          </a:xfrm>
        </p:spPr>
        <p:txBody>
          <a:bodyPr>
            <a:noAutofit/>
          </a:bodyPr>
          <a:lstStyle/>
          <a:p>
            <a:r>
              <a:rPr lang="en-US" sz="4000" dirty="0">
                <a:ea typeface="ＭＳ Ｐゴシック" charset="0"/>
                <a:cs typeface="ＭＳ Ｐゴシック" charset="0"/>
              </a:rPr>
              <a:t>What is Missing?</a:t>
            </a:r>
            <a:endParaRPr lang="en-US" sz="40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26" name="Rectangle 25"/>
          <p:cNvSpPr/>
          <p:nvPr/>
        </p:nvSpPr>
        <p:spPr bwMode="auto">
          <a:xfrm>
            <a:off x="381000" y="2485635"/>
            <a:ext cx="8307295" cy="2070161"/>
          </a:xfrm>
          <a:prstGeom prst="rect">
            <a:avLst/>
          </a:prstGeom>
          <a:solidFill>
            <a:srgbClr val="4F81BD"/>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27" name="Rectangle 26"/>
          <p:cNvSpPr/>
          <p:nvPr/>
        </p:nvSpPr>
        <p:spPr>
          <a:xfrm>
            <a:off x="634999" y="3240973"/>
            <a:ext cx="1374589"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baseline="0" noProof="0" dirty="0" smtClean="0">
                <a:solidFill>
                  <a:srgbClr val="000090"/>
                </a:solidFill>
                <a:latin typeface="Arial" pitchFamily="-105" charset="0"/>
                <a:ea typeface="ＭＳ Ｐゴシック" pitchFamily="-105" charset="-128"/>
                <a:cs typeface="ＭＳ Ｐゴシック" pitchFamily="-105" charset="-128"/>
              </a:rPr>
              <a:t>Network</a:t>
            </a:r>
            <a:br>
              <a:rPr lang="en-US" baseline="0" noProof="0" dirty="0" smtClean="0">
                <a:solidFill>
                  <a:srgbClr val="000090"/>
                </a:solidFill>
                <a:latin typeface="Arial" pitchFamily="-105" charset="0"/>
                <a:ea typeface="ＭＳ Ｐゴシック" pitchFamily="-105" charset="-128"/>
                <a:cs typeface="ＭＳ Ｐゴシック" pitchFamily="-105" charset="-128"/>
              </a:rPr>
            </a:br>
            <a:r>
              <a:rPr lang="en-US" baseline="0" noProof="0" dirty="0" smtClean="0">
                <a:solidFill>
                  <a:srgbClr val="000090"/>
                </a:solidFill>
                <a:latin typeface="Arial" pitchFamily="-105" charset="0"/>
                <a:ea typeface="ＭＳ Ｐゴシック" pitchFamily="-105" charset="-128"/>
                <a:cs typeface="ＭＳ Ｐゴシック" pitchFamily="-105" charset="-128"/>
              </a:rPr>
              <a:t>View</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28" name="Rectangle 27"/>
          <p:cNvSpPr/>
          <p:nvPr/>
        </p:nvSpPr>
        <p:spPr>
          <a:xfrm>
            <a:off x="5715003" y="3281287"/>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a:t>
            </a:r>
            <a:br>
              <a:rPr lang="en-US" altLang="zh-CN" sz="1800" baseline="0" dirty="0" smtClean="0">
                <a:solidFill>
                  <a:srgbClr val="000090"/>
                </a:solidFill>
                <a:latin typeface="Arial" pitchFamily="-105" charset="0"/>
                <a:ea typeface="ＭＳ Ｐゴシック" pitchFamily="-105" charset="-128"/>
                <a:cs typeface="ＭＳ Ｐゴシック" pitchFamily="-105" charset="-128"/>
              </a:rPr>
            </a:br>
            <a:r>
              <a:rPr lang="en-US" altLang="zh-CN" sz="1800" baseline="0" dirty="0" err="1" smtClean="0">
                <a:solidFill>
                  <a:srgbClr val="000090"/>
                </a:solidFill>
                <a:latin typeface="Arial" pitchFamily="-105" charset="0"/>
                <a:ea typeface="ＭＳ Ｐゴシック" pitchFamily="-105" charset="-128"/>
                <a:cs typeface="ＭＳ Ｐゴシック" pitchFamily="-105" charset="-128"/>
              </a:rPr>
              <a:t>Datapath</a:t>
            </a:r>
            <a:endParaRPr kumimoji="0" lang="en-US" sz="1800" i="0" u="none" strike="noStrike" kern="0" cap="none" spc="0" normalizeH="0" baseline="0" noProof="0" dirty="0">
              <a:ln>
                <a:noFill/>
              </a:ln>
              <a:solidFill>
                <a:srgbClr val="000090"/>
              </a:solidFill>
              <a:effectLst/>
              <a:uLnTx/>
              <a:uFillTx/>
              <a:latin typeface="Calibri"/>
              <a:ea typeface="+mn-ea"/>
              <a:cs typeface="+mn-cs"/>
            </a:endParaRPr>
          </a:p>
        </p:txBody>
      </p:sp>
      <p:sp>
        <p:nvSpPr>
          <p:cNvPr id="29" name="Rectangle 28"/>
          <p:cNvSpPr/>
          <p:nvPr/>
        </p:nvSpPr>
        <p:spPr>
          <a:xfrm>
            <a:off x="2165338" y="3243961"/>
            <a:ext cx="1442956"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baseline="0" noProof="0" dirty="0" smtClean="0">
                <a:solidFill>
                  <a:srgbClr val="000090"/>
                </a:solidFill>
                <a:latin typeface="Arial" pitchFamily="-105" charset="0"/>
                <a:ea typeface="ＭＳ Ｐゴシック" pitchFamily="-105" charset="-128"/>
                <a:cs typeface="ＭＳ Ｐゴシック" pitchFamily="-105" charset="-128"/>
              </a:rPr>
              <a:t>Service</a:t>
            </a:r>
            <a:r>
              <a:rPr lang="en-US" baseline="0" dirty="0">
                <a:solidFill>
                  <a:srgbClr val="000090"/>
                </a:solidFill>
                <a:latin typeface="Arial" pitchFamily="-105" charset="0"/>
                <a:ea typeface="ＭＳ Ｐゴシック" pitchFamily="-105" charset="-128"/>
                <a:cs typeface="ＭＳ Ｐゴシック" pitchFamily="-105" charset="-128"/>
              </a:rPr>
              <a:t>/</a:t>
            </a:r>
            <a:r>
              <a:rPr lang="en-US" baseline="0" noProof="0" dirty="0" smtClean="0">
                <a:solidFill>
                  <a:srgbClr val="000090"/>
                </a:solidFill>
                <a:latin typeface="Arial" pitchFamily="-105" charset="0"/>
                <a:ea typeface="ＭＳ Ｐゴシック" pitchFamily="-105" charset="-128"/>
                <a:cs typeface="ＭＳ Ｐゴシック" pitchFamily="-105" charset="-128"/>
              </a:rPr>
              <a:t/>
            </a:r>
            <a:br>
              <a:rPr lang="en-US" baseline="0" noProof="0" dirty="0" smtClean="0">
                <a:solidFill>
                  <a:srgbClr val="000090"/>
                </a:solidFill>
                <a:latin typeface="Arial" pitchFamily="-105" charset="0"/>
                <a:ea typeface="ＭＳ Ｐゴシック" pitchFamily="-105" charset="-128"/>
                <a:cs typeface="ＭＳ Ｐゴシック" pitchFamily="-105" charset="-128"/>
              </a:rPr>
            </a:br>
            <a:r>
              <a:rPr lang="en-US" baseline="0" noProof="0" dirty="0" smtClean="0">
                <a:solidFill>
                  <a:srgbClr val="000090"/>
                </a:solidFill>
                <a:latin typeface="Arial" pitchFamily="-105" charset="0"/>
                <a:ea typeface="ＭＳ Ｐゴシック" pitchFamily="-105" charset="-128"/>
                <a:cs typeface="ＭＳ Ｐゴシック" pitchFamily="-105" charset="-128"/>
              </a:rPr>
              <a:t>Policy</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0" name="Rectangle 29"/>
          <p:cNvSpPr/>
          <p:nvPr/>
        </p:nvSpPr>
        <p:spPr bwMode="auto">
          <a:xfrm>
            <a:off x="5535707" y="3001914"/>
            <a:ext cx="2913529" cy="1359647"/>
          </a:xfrm>
          <a:prstGeom prst="rect">
            <a:avLst/>
          </a:prstGeom>
          <a:noFill/>
          <a:ln w="317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31" name="Rectangle 30"/>
          <p:cNvSpPr/>
          <p:nvPr/>
        </p:nvSpPr>
        <p:spPr bwMode="auto">
          <a:xfrm>
            <a:off x="533402" y="3004903"/>
            <a:ext cx="3209362" cy="1359647"/>
          </a:xfrm>
          <a:prstGeom prst="rect">
            <a:avLst/>
          </a:prstGeom>
          <a:noFill/>
          <a:ln w="317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32" name="Rectangle 31"/>
          <p:cNvSpPr/>
          <p:nvPr/>
        </p:nvSpPr>
        <p:spPr>
          <a:xfrm>
            <a:off x="7107521" y="3284275"/>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a:t>
            </a:r>
            <a:br>
              <a:rPr lang="en-US" altLang="zh-CN" sz="1800" baseline="0" dirty="0" smtClean="0">
                <a:solidFill>
                  <a:srgbClr val="000090"/>
                </a:solidFill>
                <a:latin typeface="Arial" pitchFamily="-105" charset="0"/>
                <a:ea typeface="ＭＳ Ｐゴシック" pitchFamily="-105" charset="-128"/>
                <a:cs typeface="ＭＳ Ｐゴシック" pitchFamily="-105" charset="-128"/>
              </a:rPr>
            </a:br>
            <a:r>
              <a:rPr lang="en-US" altLang="zh-CN" sz="1800" baseline="0" dirty="0" err="1" smtClean="0">
                <a:solidFill>
                  <a:srgbClr val="000090"/>
                </a:solidFill>
                <a:latin typeface="Arial" pitchFamily="-105" charset="0"/>
                <a:ea typeface="ＭＳ Ｐゴシック" pitchFamily="-105" charset="-128"/>
                <a:cs typeface="ＭＳ Ｐゴシック" pitchFamily="-105" charset="-128"/>
              </a:rPr>
              <a:t>Datapath</a:t>
            </a:r>
            <a:endParaRPr kumimoji="0" lang="en-US" sz="1800" i="0" u="none" strike="noStrike" kern="0" cap="none" spc="0" normalizeH="0" baseline="0" noProof="0" dirty="0">
              <a:ln>
                <a:noFill/>
              </a:ln>
              <a:solidFill>
                <a:srgbClr val="000090"/>
              </a:solidFill>
              <a:effectLst/>
              <a:uLnTx/>
              <a:uFillTx/>
              <a:latin typeface="Calibri"/>
              <a:ea typeface="+mn-ea"/>
              <a:cs typeface="+mn-cs"/>
            </a:endParaRPr>
          </a:p>
        </p:txBody>
      </p:sp>
      <p:grpSp>
        <p:nvGrpSpPr>
          <p:cNvPr id="35" name="Group 34"/>
          <p:cNvGrpSpPr/>
          <p:nvPr/>
        </p:nvGrpSpPr>
        <p:grpSpPr>
          <a:xfrm>
            <a:off x="1615658" y="3644512"/>
            <a:ext cx="3108742" cy="1613288"/>
            <a:chOff x="1757600" y="3929657"/>
            <a:chExt cx="3108742" cy="1613288"/>
          </a:xfrm>
        </p:grpSpPr>
        <p:cxnSp>
          <p:nvCxnSpPr>
            <p:cNvPr id="36" name="Straight Arrow Connector 35"/>
            <p:cNvCxnSpPr/>
            <p:nvPr/>
          </p:nvCxnSpPr>
          <p:spPr bwMode="auto">
            <a:xfrm flipH="1" flipV="1">
              <a:off x="1757600" y="3942483"/>
              <a:ext cx="1432342" cy="1600462"/>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37" name="Straight Arrow Connector 36"/>
            <p:cNvCxnSpPr/>
            <p:nvPr/>
          </p:nvCxnSpPr>
          <p:spPr bwMode="auto">
            <a:xfrm flipH="1" flipV="1">
              <a:off x="1885892" y="3929657"/>
              <a:ext cx="2980450" cy="1613288"/>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38" name="Group 37"/>
          <p:cNvGrpSpPr/>
          <p:nvPr/>
        </p:nvGrpSpPr>
        <p:grpSpPr>
          <a:xfrm>
            <a:off x="3505200" y="4089431"/>
            <a:ext cx="4185027" cy="1168369"/>
            <a:chOff x="3647142" y="4374576"/>
            <a:chExt cx="4185027" cy="1168369"/>
          </a:xfrm>
        </p:grpSpPr>
        <p:cxnSp>
          <p:nvCxnSpPr>
            <p:cNvPr id="39" name="Straight Arrow Connector 38"/>
            <p:cNvCxnSpPr>
              <a:stCxn id="28" idx="2"/>
            </p:cNvCxnSpPr>
            <p:nvPr/>
          </p:nvCxnSpPr>
          <p:spPr bwMode="auto">
            <a:xfrm flipH="1">
              <a:off x="3647142" y="4374576"/>
              <a:ext cx="2792509" cy="1168369"/>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40" name="Straight Arrow Connector 39"/>
            <p:cNvCxnSpPr>
              <a:stCxn id="32" idx="2"/>
            </p:cNvCxnSpPr>
            <p:nvPr/>
          </p:nvCxnSpPr>
          <p:spPr bwMode="auto">
            <a:xfrm flipH="1">
              <a:off x="5399742" y="4377564"/>
              <a:ext cx="2432427" cy="1165381"/>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41" name="Group 40"/>
          <p:cNvGrpSpPr/>
          <p:nvPr/>
        </p:nvGrpSpPr>
        <p:grpSpPr>
          <a:xfrm>
            <a:off x="1724785" y="1219200"/>
            <a:ext cx="1170046" cy="2024761"/>
            <a:chOff x="1724785" y="1638130"/>
            <a:chExt cx="1170046" cy="2024761"/>
          </a:xfrm>
        </p:grpSpPr>
        <p:pic>
          <p:nvPicPr>
            <p:cNvPr id="42" name="Picture 41"/>
            <p:cNvPicPr>
              <a:picLocks noChangeAspect="1"/>
            </p:cNvPicPr>
            <p:nvPr/>
          </p:nvPicPr>
          <p:blipFill>
            <a:blip r:embed="rId3"/>
            <a:stretch>
              <a:fillRect/>
            </a:stretch>
          </p:blipFill>
          <p:spPr>
            <a:xfrm>
              <a:off x="1724785" y="1638130"/>
              <a:ext cx="1170046" cy="921687"/>
            </a:xfrm>
            <a:prstGeom prst="rect">
              <a:avLst/>
            </a:prstGeom>
          </p:spPr>
        </p:pic>
        <p:cxnSp>
          <p:nvCxnSpPr>
            <p:cNvPr id="43" name="Straight Arrow Connector 42"/>
            <p:cNvCxnSpPr>
              <a:stCxn id="42" idx="2"/>
              <a:endCxn id="29" idx="0"/>
            </p:cNvCxnSpPr>
            <p:nvPr/>
          </p:nvCxnSpPr>
          <p:spPr bwMode="auto">
            <a:xfrm>
              <a:off x="2309808" y="2559817"/>
              <a:ext cx="577008" cy="1103074"/>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sp>
        <p:nvSpPr>
          <p:cNvPr id="44" name="Rectangle 43"/>
          <p:cNvSpPr/>
          <p:nvPr/>
        </p:nvSpPr>
        <p:spPr>
          <a:xfrm>
            <a:off x="382157" y="2438400"/>
            <a:ext cx="2186190" cy="64633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l</a:t>
            </a:r>
            <a:r>
              <a:rPr kumimoji="0" lang="en-US" sz="1800" b="0" i="0" u="none" strike="noStrike" kern="0" cap="none" spc="0" normalizeH="0" baseline="0" noProof="0" dirty="0" smtClean="0">
                <a:ln>
                  <a:noFill/>
                </a:ln>
                <a:solidFill>
                  <a:sysClr val="windowText" lastClr="000000"/>
                </a:solidFill>
                <a:effectLst/>
                <a:uLnTx/>
                <a:uFillTx/>
              </a:rPr>
              <a:t>ogically centralized </a:t>
            </a:r>
            <a:br>
              <a:rPr kumimoji="0" lang="en-US" sz="1800" b="0" i="0" u="none" strike="noStrike" kern="0" cap="none" spc="0" normalizeH="0" baseline="0" noProof="0" dirty="0" smtClean="0">
                <a:ln>
                  <a:noFill/>
                </a:ln>
                <a:solidFill>
                  <a:sysClr val="windowText" lastClr="000000"/>
                </a:solidFill>
                <a:effectLst/>
                <a:uLnTx/>
                <a:uFillTx/>
              </a:rPr>
            </a:br>
            <a:r>
              <a:rPr kumimoji="0" lang="en-US" sz="1800" b="0" i="0" u="none" strike="noStrike" kern="0" cap="none" spc="0" normalizeH="0" baseline="0" noProof="0" dirty="0" smtClean="0">
                <a:ln>
                  <a:noFill/>
                </a:ln>
                <a:solidFill>
                  <a:sysClr val="windowText" lastClr="000000"/>
                </a:solidFill>
                <a:effectLst/>
                <a:uLnTx/>
                <a:uFillTx/>
              </a:rPr>
              <a:t>data store</a:t>
            </a:r>
            <a:endParaRPr kumimoji="0" lang="en-US" sz="1800" b="0" i="0" u="none" strike="noStrike" kern="0" cap="none" spc="0" normalizeH="0" baseline="0" noProof="0" dirty="0">
              <a:ln>
                <a:noFill/>
              </a:ln>
              <a:solidFill>
                <a:sysClr val="windowText" lastClr="000000"/>
              </a:solidFill>
              <a:effectLst/>
              <a:uLnTx/>
              <a:uFillTx/>
            </a:endParaRPr>
          </a:p>
        </p:txBody>
      </p:sp>
      <p:grpSp>
        <p:nvGrpSpPr>
          <p:cNvPr id="23" name="Group 22"/>
          <p:cNvGrpSpPr/>
          <p:nvPr/>
        </p:nvGrpSpPr>
        <p:grpSpPr>
          <a:xfrm>
            <a:off x="3276600" y="1249306"/>
            <a:ext cx="2819400" cy="1722494"/>
            <a:chOff x="3276600" y="1249306"/>
            <a:chExt cx="2819400" cy="1722494"/>
          </a:xfrm>
        </p:grpSpPr>
        <p:cxnSp>
          <p:nvCxnSpPr>
            <p:cNvPr id="24" name="Straight Arrow Connector 23"/>
            <p:cNvCxnSpPr/>
            <p:nvPr/>
          </p:nvCxnSpPr>
          <p:spPr bwMode="auto">
            <a:xfrm flipV="1">
              <a:off x="3276600" y="2206362"/>
              <a:ext cx="1123809" cy="765438"/>
            </a:xfrm>
            <a:prstGeom prst="straightConnector1">
              <a:avLst/>
            </a:prstGeom>
            <a:solidFill>
              <a:schemeClr val="accent1"/>
            </a:solidFill>
            <a:ln w="76200" cap="flat" cmpd="sng" algn="ctr">
              <a:solidFill>
                <a:schemeClr val="accent2">
                  <a:lumMod val="75000"/>
                </a:schemeClr>
              </a:solidFill>
              <a:prstDash val="solid"/>
              <a:round/>
              <a:headEnd type="none" w="med" len="med"/>
              <a:tailEnd type="triangle" w="lg" len="lg"/>
            </a:ln>
            <a:effectLst/>
          </p:spPr>
        </p:cxnSp>
        <p:cxnSp>
          <p:nvCxnSpPr>
            <p:cNvPr id="25" name="Straight Arrow Connector 24"/>
            <p:cNvCxnSpPr/>
            <p:nvPr/>
          </p:nvCxnSpPr>
          <p:spPr bwMode="auto">
            <a:xfrm>
              <a:off x="4875089" y="2193534"/>
              <a:ext cx="1220911" cy="778266"/>
            </a:xfrm>
            <a:prstGeom prst="straightConnector1">
              <a:avLst/>
            </a:prstGeom>
            <a:solidFill>
              <a:schemeClr val="accent1"/>
            </a:solidFill>
            <a:ln w="76200" cap="flat" cmpd="sng" algn="ctr">
              <a:solidFill>
                <a:schemeClr val="accent2">
                  <a:lumMod val="75000"/>
                </a:schemeClr>
              </a:solidFill>
              <a:prstDash val="solid"/>
              <a:round/>
              <a:headEnd type="none" w="med" len="med"/>
              <a:tailEnd type="triangle" w="lg" len="lg"/>
            </a:ln>
            <a:effectLst/>
          </p:spPr>
        </p:cxnSp>
        <p:sp>
          <p:nvSpPr>
            <p:cNvPr id="45" name="AutoShape 1"/>
            <p:cNvSpPr>
              <a:spLocks/>
            </p:cNvSpPr>
            <p:nvPr/>
          </p:nvSpPr>
          <p:spPr bwMode="auto">
            <a:xfrm>
              <a:off x="3837300" y="1249306"/>
              <a:ext cx="1525303" cy="904875"/>
            </a:xfrm>
            <a:prstGeom prst="roundRect">
              <a:avLst>
                <a:gd name="adj" fmla="val 15787"/>
              </a:avLst>
            </a:prstGeom>
            <a:solidFill>
              <a:schemeClr val="accent3">
                <a:lumMod val="50000"/>
              </a:schemeClr>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a:t>P</a:t>
              </a:r>
              <a:r>
                <a:rPr lang="en-US" sz="2800" baseline="0" dirty="0" smtClean="0"/>
                <a:t>rogram</a:t>
              </a:r>
              <a:endParaRPr lang="en-US" sz="2800" baseline="0" dirty="0"/>
            </a:p>
          </p:txBody>
        </p:sp>
      </p:grpSp>
      <p:pic>
        <p:nvPicPr>
          <p:cNvPr id="46" name="Picture 45"/>
          <p:cNvPicPr>
            <a:picLocks noChangeAspect="1"/>
          </p:cNvPicPr>
          <p:nvPr/>
        </p:nvPicPr>
        <p:blipFill>
          <a:blip r:embed="rId4"/>
          <a:stretch>
            <a:fillRect/>
          </a:stretch>
        </p:blipFill>
        <p:spPr>
          <a:xfrm>
            <a:off x="6553200" y="944018"/>
            <a:ext cx="2133600" cy="1341982"/>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438400" y="5257800"/>
            <a:ext cx="1445692" cy="609600"/>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93108" y="5257800"/>
            <a:ext cx="1445692" cy="609600"/>
          </a:xfrm>
          <a:prstGeom prst="rect">
            <a:avLst/>
          </a:prstGeom>
        </p:spPr>
      </p:pic>
      <p:sp>
        <p:nvSpPr>
          <p:cNvPr id="33"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11</a:t>
            </a:fld>
            <a:endParaRPr lang="en-US" dirty="0">
              <a:solidFill>
                <a:schemeClr val="bg2"/>
              </a:solidFill>
            </a:endParaRPr>
          </a:p>
        </p:txBody>
      </p:sp>
    </p:spTree>
    <p:extLst>
      <p:ext uri="{BB962C8B-B14F-4D97-AF65-F5344CB8AC3E}">
        <p14:creationId xmlns:p14="http://schemas.microsoft.com/office/powerpoint/2010/main" val="595968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Datapath</a:t>
            </a:r>
            <a:r>
              <a:rPr lang="en-US" dirty="0" smtClean="0"/>
              <a:t> Model</a:t>
            </a:r>
            <a:endParaRPr lang="en-US" dirty="0"/>
          </a:p>
        </p:txBody>
      </p:sp>
      <p:pic>
        <p:nvPicPr>
          <p:cNvPr id="5" name="Picture 4"/>
          <p:cNvPicPr>
            <a:picLocks noChangeAspect="1"/>
          </p:cNvPicPr>
          <p:nvPr/>
        </p:nvPicPr>
        <p:blipFill rotWithShape="1">
          <a:blip r:embed="rId2"/>
          <a:srcRect t="9925" r="49555"/>
          <a:stretch/>
        </p:blipFill>
        <p:spPr>
          <a:xfrm>
            <a:off x="208005" y="1146173"/>
            <a:ext cx="2496057" cy="2837636"/>
          </a:xfrm>
          <a:prstGeom prst="rect">
            <a:avLst/>
          </a:prstGeom>
        </p:spPr>
      </p:pic>
      <p:pic>
        <p:nvPicPr>
          <p:cNvPr id="6" name="Picture 5"/>
          <p:cNvPicPr>
            <a:picLocks noChangeAspect="1"/>
          </p:cNvPicPr>
          <p:nvPr/>
        </p:nvPicPr>
        <p:blipFill>
          <a:blip r:embed="rId3"/>
          <a:stretch>
            <a:fillRect/>
          </a:stretch>
        </p:blipFill>
        <p:spPr>
          <a:xfrm>
            <a:off x="2472328" y="1101528"/>
            <a:ext cx="6671672" cy="3013013"/>
          </a:xfrm>
          <a:prstGeom prst="rect">
            <a:avLst/>
          </a:prstGeom>
        </p:spPr>
      </p:pic>
      <p:pic>
        <p:nvPicPr>
          <p:cNvPr id="7" name="Picture 6"/>
          <p:cNvPicPr>
            <a:picLocks noChangeAspect="1"/>
          </p:cNvPicPr>
          <p:nvPr/>
        </p:nvPicPr>
        <p:blipFill rotWithShape="1">
          <a:blip r:embed="rId4"/>
          <a:srcRect l="20078" t="54542" r="11609" b="13020"/>
          <a:stretch/>
        </p:blipFill>
        <p:spPr>
          <a:xfrm>
            <a:off x="2780711" y="4565612"/>
            <a:ext cx="5824134" cy="1773692"/>
          </a:xfrm>
          <a:prstGeom prst="rect">
            <a:avLst/>
          </a:prstGeom>
        </p:spPr>
      </p:pic>
      <p:sp>
        <p:nvSpPr>
          <p:cNvPr id="8" name="Rounded Rectangular Callout 7"/>
          <p:cNvSpPr/>
          <p:nvPr/>
        </p:nvSpPr>
        <p:spPr bwMode="auto">
          <a:xfrm>
            <a:off x="173061" y="4556048"/>
            <a:ext cx="2498158" cy="1148231"/>
          </a:xfrm>
          <a:prstGeom prst="wedgeRoundRectCallout">
            <a:avLst>
              <a:gd name="adj1" fmla="val 14576"/>
              <a:gd name="adj2" fmla="val -104417"/>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latin typeface="Menlo Regular" charset="0"/>
                <a:cs typeface="Menlo Regular" charset="0"/>
                <a:sym typeface="Menlo Regular" charset="0"/>
              </a:rPr>
              <a:t>Low-level TCAM based computing model with limited resources</a:t>
            </a:r>
            <a:endParaRPr lang="en-US" sz="1600" baseline="0" dirty="0">
              <a:latin typeface="Menlo Regular" charset="0"/>
              <a:cs typeface="Menlo Regular" charset="0"/>
              <a:sym typeface="Menlo Regular" charset="0"/>
            </a:endParaRPr>
          </a:p>
        </p:txBody>
      </p:sp>
      <p:sp>
        <p:nvSpPr>
          <p:cNvPr id="9"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12</a:t>
            </a:fld>
            <a:endParaRPr lang="en-US" dirty="0">
              <a:solidFill>
                <a:schemeClr val="bg2"/>
              </a:solidFill>
            </a:endParaRPr>
          </a:p>
        </p:txBody>
      </p:sp>
    </p:spTree>
    <p:extLst>
      <p:ext uri="{BB962C8B-B14F-4D97-AF65-F5344CB8AC3E}">
        <p14:creationId xmlns:p14="http://schemas.microsoft.com/office/powerpoint/2010/main" val="29754339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A Simple Controller Program </a:t>
            </a:r>
            <a:endParaRPr lang="en-US" sz="3600" dirty="0"/>
          </a:p>
        </p:txBody>
      </p:sp>
      <p:pic>
        <p:nvPicPr>
          <p:cNvPr id="3" name="Picture 2"/>
          <p:cNvPicPr>
            <a:picLocks noChangeAspect="1"/>
          </p:cNvPicPr>
          <p:nvPr/>
        </p:nvPicPr>
        <p:blipFill>
          <a:blip r:embed="rId3"/>
          <a:stretch>
            <a:fillRect/>
          </a:stretch>
        </p:blipFill>
        <p:spPr>
          <a:xfrm>
            <a:off x="4196585" y="1203231"/>
            <a:ext cx="4947415" cy="5134734"/>
          </a:xfrm>
          <a:prstGeom prst="rect">
            <a:avLst/>
          </a:prstGeom>
        </p:spPr>
      </p:pic>
      <p:sp>
        <p:nvSpPr>
          <p:cNvPr id="5" name="Rectangle 2"/>
          <p:cNvSpPr>
            <a:spLocks/>
          </p:cNvSpPr>
          <p:nvPr/>
        </p:nvSpPr>
        <p:spPr bwMode="auto">
          <a:xfrm>
            <a:off x="334180" y="1470599"/>
            <a:ext cx="5012700" cy="223934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nextHop</a:t>
            </a:r>
            <a:r>
              <a:rPr lang="nl-NL" sz="2000" baseline="0" dirty="0">
                <a:latin typeface="Menlo Regular"/>
                <a:cs typeface="Menlo Regular"/>
              </a:rPr>
              <a:t> = {A:1,B:2,C:3,D:4}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smtClean="0">
                <a:latin typeface="Menlo Regular"/>
                <a:cs typeface="Menlo Regular"/>
              </a:rPr>
              <a:t>22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endParaRPr lang="nl-NL" sz="2000"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r>
              <a:rPr lang="en-US" sz="2000" baseline="0" dirty="0" smtClean="0">
                <a:latin typeface="Menlo Regular"/>
                <a:cs typeface="Menlo Regular"/>
                <a:sym typeface="Menlo Regular" charset="0"/>
              </a:rPr>
              <a:t>:</a:t>
            </a:r>
            <a:r>
              <a:rPr lang="en-US" sz="2000" baseline="0" dirty="0" smtClean="0">
                <a:solidFill>
                  <a:srgbClr val="B21889"/>
                </a:solidFill>
                <a:latin typeface="Menlo Regular"/>
                <a:cs typeface="Menlo Regular"/>
                <a:sym typeface="Menlo Regular" charset="0"/>
              </a:rPr>
              <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err="1">
                <a:latin typeface="Menlo Regular"/>
                <a:cs typeface="Menlo Regular"/>
              </a:rPr>
              <a:t>nextHop</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13</a:t>
            </a:fld>
            <a:endParaRPr lang="en-US" dirty="0">
              <a:solidFill>
                <a:schemeClr val="bg2"/>
              </a:solidFill>
            </a:endParaRPr>
          </a:p>
        </p:txBody>
      </p:sp>
    </p:spTree>
    <p:extLst>
      <p:ext uri="{BB962C8B-B14F-4D97-AF65-F5344CB8AC3E}">
        <p14:creationId xmlns:p14="http://schemas.microsoft.com/office/powerpoint/2010/main" val="311570908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Controller Program with Flow Table Management</a:t>
            </a:r>
            <a:endParaRPr lang="en-US" sz="3200" dirty="0"/>
          </a:p>
        </p:txBody>
      </p:sp>
      <p:sp>
        <p:nvSpPr>
          <p:cNvPr id="5" name="Rectangle 2"/>
          <p:cNvSpPr>
            <a:spLocks/>
          </p:cNvSpPr>
          <p:nvPr/>
        </p:nvSpPr>
        <p:spPr bwMode="auto">
          <a:xfrm>
            <a:off x="584814" y="1420480"/>
            <a:ext cx="8137283" cy="4645811"/>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nextHop</a:t>
            </a:r>
            <a:r>
              <a:rPr lang="nl-NL" sz="2000" baseline="0" dirty="0">
                <a:latin typeface="Menlo Regular"/>
                <a:cs typeface="Menlo Regular"/>
              </a:rPr>
              <a:t> = {A:1,B:2,C:3,D:4}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smtClean="0">
                <a:latin typeface="Menlo Regular"/>
                <a:cs typeface="Menlo Regular"/>
              </a:rPr>
              <a:t>22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rPr>
              <a:t>    </a:t>
            </a:r>
            <a:r>
              <a:rPr lang="nl-NL" sz="2000" b="1" baseline="0" dirty="0" err="1" smtClean="0">
                <a:latin typeface="Menlo Regular"/>
                <a:cs typeface="Menlo Regular"/>
              </a:rPr>
              <a:t>installRule</a:t>
            </a:r>
            <a:r>
              <a:rPr lang="nl-NL" sz="2000" b="1" baseline="0" dirty="0">
                <a:latin typeface="Menlo Regular"/>
                <a:cs typeface="Menlo Regular"/>
              </a:rPr>
              <a:t>({‘match':{'tcp_dst':22}</a:t>
            </a:r>
            <a:r>
              <a:rPr lang="nl-NL" sz="2000" b="1" baseline="0" dirty="0" smtClean="0">
                <a:latin typeface="Menlo Regular"/>
                <a:cs typeface="Menlo Regular"/>
              </a:rPr>
              <a:t>,</a:t>
            </a:r>
            <a:br>
              <a:rPr lang="nl-NL" sz="2000" b="1" baseline="0" dirty="0" smtClean="0">
                <a:latin typeface="Menlo Regular"/>
                <a:cs typeface="Menlo Regular"/>
              </a:rPr>
            </a:br>
            <a:r>
              <a:rPr lang="nl-NL" sz="2000" b="1" baseline="0" dirty="0" smtClean="0">
                <a:latin typeface="Menlo Regular"/>
                <a:cs typeface="Menlo Regular"/>
              </a:rPr>
              <a:t>                 ‘action’:</a:t>
            </a:r>
            <a:r>
              <a:rPr lang="nl-NL" sz="2000" b="1" baseline="0" dirty="0">
                <a:latin typeface="Menlo Regular"/>
                <a:cs typeface="Menlo Regular"/>
              </a:rPr>
              <a:t>[]}</a:t>
            </a:r>
            <a:r>
              <a:rPr lang="nl-NL" sz="2000" b="1" baseline="0" dirty="0" smtClean="0">
                <a:latin typeface="Menlo Regular"/>
                <a:cs typeface="Menlo Regular"/>
              </a:rPr>
              <a:t>)</a:t>
            </a:r>
            <a:br>
              <a:rPr lang="nl-NL" sz="2000" b="1" baseline="0" dirty="0" smtClean="0">
                <a:latin typeface="Menlo Regular"/>
                <a:cs typeface="Menlo Regular"/>
              </a:rPr>
            </a:br>
            <a:endParaRPr lang="nl-NL" sz="2000" b="1"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err="1">
                <a:latin typeface="Menlo Regular"/>
                <a:cs typeface="Menlo Regular"/>
              </a:rPr>
              <a:t>nextHop</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sym typeface="Menlo Regular" charset="0"/>
              </a:rPr>
              <a:t>   </a:t>
            </a:r>
            <a:r>
              <a:rPr lang="nl-NL" sz="2000" b="1" baseline="0" dirty="0" err="1" smtClean="0">
                <a:latin typeface="Menlo Regular"/>
                <a:cs typeface="Menlo Regular"/>
                <a:sym typeface="Menlo Regular" charset="0"/>
              </a:rPr>
              <a:t>installRule</a:t>
            </a:r>
            <a:r>
              <a:rPr lang="nl-NL" sz="2000" b="1" baseline="0" dirty="0">
                <a:latin typeface="Menlo Regular"/>
                <a:cs typeface="Menlo Regular"/>
                <a:sym typeface="Menlo Regular" charset="0"/>
              </a:rPr>
              <a:t>({‘match’</a:t>
            </a:r>
            <a:r>
              <a:rPr lang="nl-NL" sz="2000" b="1" baseline="0" dirty="0" smtClean="0">
                <a:latin typeface="Menlo Regular"/>
                <a:cs typeface="Menlo Regular"/>
                <a:sym typeface="Menlo Regular" charset="0"/>
              </a:rPr>
              <a:t>: {</a:t>
            </a:r>
            <a:r>
              <a:rPr lang="nl-NL" sz="2000" b="1" baseline="0" dirty="0">
                <a:latin typeface="Menlo Regular"/>
                <a:cs typeface="Menlo Regular"/>
                <a:sym typeface="Menlo Regular" charset="0"/>
              </a:rPr>
              <a:t>‘eth_</a:t>
            </a:r>
            <a:r>
              <a:rPr lang="nl-NL" sz="2000" b="1" baseline="0" dirty="0" err="1">
                <a:latin typeface="Menlo Regular"/>
                <a:cs typeface="Menlo Regular"/>
                <a:sym typeface="Menlo Regular" charset="0"/>
              </a:rPr>
              <a:t>dst</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 </a:t>
            </a:r>
            <a:r>
              <a:rPr lang="nl-NL" sz="2000" b="1" baseline="0" dirty="0" smtClean="0">
                <a:latin typeface="Menlo Regular"/>
                <a:cs typeface="Menlo Regular"/>
                <a:sym typeface="Menlo Regular" charset="0"/>
              </a:rPr>
              <a:t/>
            </a:r>
            <a:br>
              <a:rPr lang="nl-NL" sz="2000" b="1" baseline="0" dirty="0" smtClean="0">
                <a:latin typeface="Menlo Regular"/>
                <a:cs typeface="Menlo Regular"/>
                <a:sym typeface="Menlo Regular" charset="0"/>
              </a:rPr>
            </a:br>
            <a:r>
              <a:rPr lang="nl-NL" sz="2000" b="1" baseline="0" dirty="0" smtClean="0">
                <a:latin typeface="Menlo Regular"/>
                <a:cs typeface="Menlo Regular"/>
                <a:sym typeface="Menlo Regular" charset="0"/>
              </a:rPr>
              <a:t>                          ’</a:t>
            </a:r>
            <a:r>
              <a:rPr lang="nl-NL" sz="2000" b="1" baseline="0" dirty="0" err="1">
                <a:latin typeface="Menlo Regular"/>
                <a:cs typeface="Menlo Regular"/>
                <a:sym typeface="Menlo Regular" charset="0"/>
              </a:rPr>
              <a:t>tcp_dst</a:t>
            </a:r>
            <a:r>
              <a:rPr lang="nl-NL" sz="2000" b="1" baseline="0" dirty="0">
                <a:latin typeface="Menlo Regular"/>
                <a:cs typeface="Menlo Regular"/>
                <a:sym typeface="Menlo Regular" charset="0"/>
              </a:rPr>
              <a:t>’!=22},</a:t>
            </a:r>
          </a:p>
          <a:p>
            <a:r>
              <a:rPr lang="nl-NL" sz="2000" b="1" baseline="0" dirty="0" smtClean="0">
                <a:latin typeface="Menlo Regular"/>
                <a:cs typeface="Menlo Regular"/>
                <a:sym typeface="Menlo Regular" charset="0"/>
              </a:rPr>
              <a:t>                ‘action’:</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nextHop</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cxnSp>
        <p:nvCxnSpPr>
          <p:cNvPr id="7" name="Straight Connector 6"/>
          <p:cNvCxnSpPr/>
          <p:nvPr/>
        </p:nvCxnSpPr>
        <p:spPr bwMode="auto">
          <a:xfrm flipV="1">
            <a:off x="4478012" y="5631790"/>
            <a:ext cx="2055207" cy="16712"/>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14</a:t>
            </a:fld>
            <a:endParaRPr lang="en-US" dirty="0">
              <a:solidFill>
                <a:schemeClr val="bg2"/>
              </a:solidFill>
            </a:endParaRPr>
          </a:p>
        </p:txBody>
      </p:sp>
    </p:spTree>
    <p:extLst>
      <p:ext uri="{BB962C8B-B14F-4D97-AF65-F5344CB8AC3E}">
        <p14:creationId xmlns:p14="http://schemas.microsoft.com/office/powerpoint/2010/main" val="6636370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Controller Program with Flow Table Management</a:t>
            </a:r>
            <a:endParaRPr lang="en-US" sz="3200" dirty="0"/>
          </a:p>
        </p:txBody>
      </p:sp>
      <p:sp>
        <p:nvSpPr>
          <p:cNvPr id="5" name="Rectangle 2"/>
          <p:cNvSpPr>
            <a:spLocks/>
          </p:cNvSpPr>
          <p:nvPr/>
        </p:nvSpPr>
        <p:spPr bwMode="auto">
          <a:xfrm>
            <a:off x="668359" y="1203234"/>
            <a:ext cx="8137283" cy="49967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nextHop</a:t>
            </a:r>
            <a:r>
              <a:rPr lang="nl-NL" sz="2000" baseline="0" dirty="0">
                <a:latin typeface="Menlo Regular"/>
                <a:cs typeface="Menlo Regular"/>
              </a:rPr>
              <a:t> = {A:1,B:2,C:3,D:4}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smtClean="0">
                <a:latin typeface="Menlo Regular"/>
                <a:cs typeface="Menlo Regular"/>
              </a:rPr>
              <a:t>22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rPr>
              <a:t>    </a:t>
            </a:r>
            <a:r>
              <a:rPr lang="nl-NL" sz="2000" b="1" baseline="0" dirty="0" err="1" smtClean="0">
                <a:latin typeface="Menlo Regular"/>
                <a:cs typeface="Menlo Regular"/>
              </a:rPr>
              <a:t>installRule</a:t>
            </a:r>
            <a:r>
              <a:rPr lang="nl-NL" sz="2000" b="1" baseline="0" dirty="0">
                <a:latin typeface="Menlo Regular"/>
                <a:cs typeface="Menlo Regular"/>
              </a:rPr>
              <a:t>(</a:t>
            </a:r>
            <a:r>
              <a:rPr lang="nl-NL" sz="2000" b="1" baseline="0" dirty="0" smtClean="0">
                <a:latin typeface="Menlo Regular"/>
                <a:cs typeface="Menlo Regular"/>
              </a:rPr>
              <a:t>{</a:t>
            </a:r>
            <a:r>
              <a:rPr lang="nl-NL" sz="2000" b="1" baseline="0" dirty="0" smtClean="0">
                <a:solidFill>
                  <a:srgbClr val="FF0000"/>
                </a:solidFill>
                <a:latin typeface="Menlo Regular"/>
                <a:cs typeface="Menlo Regular"/>
              </a:rPr>
              <a:t>‘priority’:</a:t>
            </a:r>
            <a:r>
              <a:rPr lang="nl-NL" sz="2000" b="1" baseline="0" dirty="0">
                <a:solidFill>
                  <a:srgbClr val="FF0000"/>
                </a:solidFill>
                <a:latin typeface="Menlo Regular"/>
                <a:cs typeface="Menlo Regular"/>
              </a:rPr>
              <a:t>1</a:t>
            </a:r>
            <a:r>
              <a:rPr lang="nl-NL" sz="2000" b="1" baseline="0" dirty="0" smtClean="0">
                <a:latin typeface="Menlo Regular"/>
                <a:cs typeface="Menlo Regular"/>
              </a:rPr>
              <a:t>,</a:t>
            </a:r>
            <a:br>
              <a:rPr lang="nl-NL" sz="2000" b="1" baseline="0" dirty="0" smtClean="0">
                <a:latin typeface="Menlo Regular"/>
                <a:cs typeface="Menlo Regular"/>
              </a:rPr>
            </a:br>
            <a:r>
              <a:rPr lang="nl-NL" sz="2000" b="1" baseline="0" dirty="0" smtClean="0">
                <a:latin typeface="Menlo Regular"/>
                <a:cs typeface="Menlo Regular"/>
              </a:rPr>
              <a:t>                 ‘match’:</a:t>
            </a:r>
            <a:r>
              <a:rPr lang="nl-NL" sz="2000" b="1" baseline="0" dirty="0">
                <a:latin typeface="Menlo Regular"/>
                <a:cs typeface="Menlo Regular"/>
              </a:rPr>
              <a:t>{'tcp_dst':22}</a:t>
            </a:r>
            <a:r>
              <a:rPr lang="nl-NL" sz="2000" b="1" baseline="0" dirty="0" smtClean="0">
                <a:latin typeface="Menlo Regular"/>
                <a:cs typeface="Menlo Regular"/>
              </a:rPr>
              <a:t>,</a:t>
            </a:r>
            <a:br>
              <a:rPr lang="nl-NL" sz="2000" b="1" baseline="0" dirty="0" smtClean="0">
                <a:latin typeface="Menlo Regular"/>
                <a:cs typeface="Menlo Regular"/>
              </a:rPr>
            </a:br>
            <a:r>
              <a:rPr lang="nl-NL" sz="2000" b="1" baseline="0" dirty="0" smtClean="0">
                <a:latin typeface="Menlo Regular"/>
                <a:cs typeface="Menlo Regular"/>
              </a:rPr>
              <a:t>                 ‘action’:</a:t>
            </a:r>
            <a:r>
              <a:rPr lang="nl-NL" sz="2000" b="1" baseline="0" dirty="0">
                <a:latin typeface="Menlo Regular"/>
                <a:cs typeface="Menlo Regular"/>
              </a:rPr>
              <a:t>[]}</a:t>
            </a:r>
            <a:r>
              <a:rPr lang="nl-NL" sz="2000" b="1" baseline="0" dirty="0" smtClean="0">
                <a:latin typeface="Menlo Regular"/>
                <a:cs typeface="Menlo Regular"/>
              </a:rPr>
              <a:t>)</a:t>
            </a:r>
            <a:br>
              <a:rPr lang="nl-NL" sz="2000" b="1" baseline="0" dirty="0" smtClean="0">
                <a:latin typeface="Menlo Regular"/>
                <a:cs typeface="Menlo Regular"/>
              </a:rPr>
            </a:br>
            <a:endParaRPr lang="nl-NL" sz="2000" b="1"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err="1">
                <a:latin typeface="Menlo Regular"/>
                <a:cs typeface="Menlo Regular"/>
              </a:rPr>
              <a:t>nextHop</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sym typeface="Menlo Regular" charset="0"/>
              </a:rPr>
              <a:t>   </a:t>
            </a:r>
            <a:r>
              <a:rPr lang="nl-NL" sz="2000" b="1" baseline="0" dirty="0" err="1" smtClean="0">
                <a:latin typeface="Menlo Regular"/>
                <a:cs typeface="Menlo Regular"/>
                <a:sym typeface="Menlo Regular" charset="0"/>
              </a:rPr>
              <a:t>installRule</a:t>
            </a:r>
            <a:r>
              <a:rPr lang="nl-NL" sz="2000" b="1" baseline="0" dirty="0">
                <a:latin typeface="Menlo Regular"/>
                <a:cs typeface="Menlo Regular"/>
                <a:sym typeface="Menlo Regular" charset="0"/>
              </a:rPr>
              <a:t>(</a:t>
            </a:r>
            <a:r>
              <a:rPr lang="nl-NL" sz="2000" b="1" baseline="0" dirty="0" smtClean="0">
                <a:latin typeface="Menlo Regular"/>
                <a:cs typeface="Menlo Regular"/>
                <a:sym typeface="Menlo Regular" charset="0"/>
              </a:rPr>
              <a:t>{</a:t>
            </a:r>
            <a:r>
              <a:rPr lang="nl-NL" sz="2000" b="1" baseline="0" dirty="0" smtClean="0">
                <a:solidFill>
                  <a:srgbClr val="FF0000"/>
                </a:solidFill>
                <a:latin typeface="Menlo Regular"/>
                <a:cs typeface="Menlo Regular"/>
                <a:sym typeface="Menlo Regular" charset="0"/>
              </a:rPr>
              <a:t>‘priority’:0</a:t>
            </a:r>
            <a:r>
              <a:rPr lang="nl-NL" sz="2000" b="1" baseline="0" dirty="0" smtClean="0">
                <a:latin typeface="Menlo Regular"/>
                <a:cs typeface="Menlo Regular"/>
                <a:sym typeface="Menlo Regular" charset="0"/>
              </a:rPr>
              <a:t>,</a:t>
            </a:r>
            <a:br>
              <a:rPr lang="nl-NL" sz="2000" b="1" baseline="0" dirty="0" smtClean="0">
                <a:latin typeface="Menlo Regular"/>
                <a:cs typeface="Menlo Regular"/>
                <a:sym typeface="Menlo Regular" charset="0"/>
              </a:rPr>
            </a:br>
            <a:r>
              <a:rPr lang="nl-NL" sz="2000" b="1" baseline="0" dirty="0" smtClean="0">
                <a:latin typeface="Menlo Regular"/>
                <a:cs typeface="Menlo Regular"/>
                <a:sym typeface="Menlo Regular" charset="0"/>
              </a:rPr>
              <a:t>                ‘</a:t>
            </a:r>
            <a:r>
              <a:rPr lang="nl-NL" sz="2000" b="1" baseline="0" dirty="0">
                <a:latin typeface="Menlo Regular"/>
                <a:cs typeface="Menlo Regular"/>
                <a:sym typeface="Menlo Regular" charset="0"/>
              </a:rPr>
              <a:t>match’</a:t>
            </a:r>
            <a:r>
              <a:rPr lang="nl-NL" sz="2000" b="1" baseline="0" dirty="0" smtClean="0">
                <a:latin typeface="Menlo Regular"/>
                <a:cs typeface="Menlo Regular"/>
                <a:sym typeface="Menlo Regular" charset="0"/>
              </a:rPr>
              <a:t>: {</a:t>
            </a:r>
            <a:r>
              <a:rPr lang="nl-NL" sz="2000" b="1" baseline="0" dirty="0">
                <a:latin typeface="Menlo Regular"/>
                <a:cs typeface="Menlo Regular"/>
                <a:sym typeface="Menlo Regular" charset="0"/>
              </a:rPr>
              <a:t>‘eth_</a:t>
            </a:r>
            <a:r>
              <a:rPr lang="nl-NL" sz="2000" b="1" baseline="0" dirty="0" err="1">
                <a:latin typeface="Menlo Regular"/>
                <a:cs typeface="Menlo Regular"/>
                <a:sym typeface="Menlo Regular" charset="0"/>
              </a:rPr>
              <a:t>dst</a:t>
            </a:r>
            <a:r>
              <a:rPr lang="nl-NL" sz="2000" b="1" baseline="0" dirty="0">
                <a:latin typeface="Menlo Regular"/>
                <a:cs typeface="Menlo Regular"/>
                <a:sym typeface="Menlo Regular" charset="0"/>
              </a:rPr>
              <a:t>’:</a:t>
            </a:r>
            <a:r>
              <a:rPr lang="nl-NL" sz="2000" b="1" baseline="0" dirty="0" err="1" smtClean="0">
                <a:latin typeface="Menlo Regular"/>
                <a:cs typeface="Menlo Regular"/>
                <a:sym typeface="Menlo Regular" charset="0"/>
              </a:rPr>
              <a:t>p.eth_dst</a:t>
            </a:r>
            <a:r>
              <a:rPr lang="nl-NL" sz="2000" b="1" baseline="0" dirty="0" smtClean="0">
                <a:latin typeface="Menlo Regular"/>
                <a:cs typeface="Menlo Regular"/>
                <a:sym typeface="Menlo Regular" charset="0"/>
              </a:rPr>
              <a:t>}</a:t>
            </a:r>
            <a:r>
              <a:rPr lang="nl-NL" sz="2000" b="1" baseline="0" dirty="0">
                <a:latin typeface="Menlo Regular"/>
                <a:cs typeface="Menlo Regular"/>
                <a:sym typeface="Menlo Regular" charset="0"/>
              </a:rPr>
              <a:t>,</a:t>
            </a:r>
          </a:p>
          <a:p>
            <a:r>
              <a:rPr lang="nl-NL" sz="2000" b="1" baseline="0" dirty="0" smtClean="0">
                <a:latin typeface="Menlo Regular"/>
                <a:cs typeface="Menlo Regular"/>
                <a:sym typeface="Menlo Regular" charset="0"/>
              </a:rPr>
              <a:t>                ‘action’:</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nextHop</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15</a:t>
            </a:fld>
            <a:endParaRPr lang="en-US" dirty="0">
              <a:solidFill>
                <a:schemeClr val="bg2"/>
              </a:solidFill>
            </a:endParaRPr>
          </a:p>
        </p:txBody>
      </p:sp>
    </p:spTree>
    <p:extLst>
      <p:ext uri="{BB962C8B-B14F-4D97-AF65-F5344CB8AC3E}">
        <p14:creationId xmlns:p14="http://schemas.microsoft.com/office/powerpoint/2010/main" val="302741063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4"/>
          <p:cNvSpPr>
            <a:spLocks/>
          </p:cNvSpPr>
          <p:nvPr/>
        </p:nvSpPr>
        <p:spPr bwMode="auto">
          <a:xfrm>
            <a:off x="2881611" y="3497645"/>
            <a:ext cx="1464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dirty="0">
                <a:solidFill>
                  <a:schemeClr val="tx1"/>
                </a:solidFill>
                <a:latin typeface="Helvetica Neue" charset="0"/>
                <a:ea typeface="ＭＳ Ｐゴシック" charset="0"/>
                <a:cs typeface="Helvetica Neue" charset="0"/>
                <a:sym typeface="Helvetica Neue" charset="0"/>
              </a:rPr>
              <a:t>Controller</a:t>
            </a:r>
          </a:p>
        </p:txBody>
      </p:sp>
      <p:sp>
        <p:nvSpPr>
          <p:cNvPr id="51205" name="Rectangle 5"/>
          <p:cNvSpPr>
            <a:spLocks/>
          </p:cNvSpPr>
          <p:nvPr/>
        </p:nvSpPr>
        <p:spPr bwMode="auto">
          <a:xfrm>
            <a:off x="3023741" y="866671"/>
            <a:ext cx="9971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dirty="0">
                <a:solidFill>
                  <a:schemeClr val="tx1"/>
                </a:solidFill>
                <a:latin typeface="Helvetica Neue" charset="0"/>
                <a:ea typeface="ＭＳ Ｐゴシック" charset="0"/>
                <a:cs typeface="Helvetica Neue" charset="0"/>
                <a:sym typeface="Helvetica Neue" charset="0"/>
              </a:rPr>
              <a:t>Switch</a:t>
            </a:r>
          </a:p>
        </p:txBody>
      </p:sp>
      <p:sp>
        <p:nvSpPr>
          <p:cNvPr id="51206" name="AutoShape 6"/>
          <p:cNvSpPr>
            <a:spLocks/>
          </p:cNvSpPr>
          <p:nvPr/>
        </p:nvSpPr>
        <p:spPr bwMode="auto">
          <a:xfrm>
            <a:off x="121444" y="3926465"/>
            <a:ext cx="8099384" cy="2657475"/>
          </a:xfrm>
          <a:prstGeom prst="roundRect">
            <a:avLst>
              <a:gd name="adj" fmla="val 5375"/>
            </a:avLst>
          </a:prstGeom>
          <a:noFill/>
          <a:ln w="38100" cap="flat">
            <a:solidFill>
              <a:schemeClr val="tx1">
                <a:alpha val="89999"/>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dirty="0"/>
          </a:p>
        </p:txBody>
      </p:sp>
      <p:sp>
        <p:nvSpPr>
          <p:cNvPr id="51207" name="AutoShape 7"/>
          <p:cNvSpPr>
            <a:spLocks/>
          </p:cNvSpPr>
          <p:nvPr/>
        </p:nvSpPr>
        <p:spPr bwMode="auto">
          <a:xfrm>
            <a:off x="128588" y="1321251"/>
            <a:ext cx="8075531" cy="1431474"/>
          </a:xfrm>
          <a:prstGeom prst="roundRect">
            <a:avLst>
              <a:gd name="adj" fmla="val 6787"/>
            </a:avLst>
          </a:prstGeom>
          <a:noFill/>
          <a:ln w="38100" cap="flat">
            <a:solidFill>
              <a:schemeClr val="tx1">
                <a:alpha val="89999"/>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1224" name="Rectangle 24"/>
          <p:cNvSpPr>
            <a:spLocks/>
          </p:cNvSpPr>
          <p:nvPr/>
        </p:nvSpPr>
        <p:spPr bwMode="auto">
          <a:xfrm>
            <a:off x="285750" y="3950191"/>
            <a:ext cx="8085459"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spcBef>
                <a:spcPts val="882"/>
              </a:spcBef>
            </a:pPr>
            <a:r>
              <a:rPr lang="en-US" sz="1600" baseline="0" dirty="0" err="1">
                <a:latin typeface="Menlo Regular" charset="0"/>
                <a:cs typeface="Menlo Regular" charset="0"/>
                <a:sym typeface="Menlo Regular" charset="0"/>
              </a:rPr>
              <a:t>def</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onPacketIn</a:t>
            </a:r>
            <a:r>
              <a:rPr lang="en-US" sz="1600" baseline="0" dirty="0">
                <a:latin typeface="Menlo Regular" charset="0"/>
                <a:cs typeface="Menlo Regular" charset="0"/>
                <a:sym typeface="Menlo Regular" charset="0"/>
              </a:rPr>
              <a:t>(p):</a:t>
            </a:r>
          </a:p>
          <a:p>
            <a:pPr>
              <a:spcBef>
                <a:spcPts val="882"/>
              </a:spcBef>
            </a:pPr>
            <a:r>
              <a:rPr lang="en-US" sz="1600" baseline="0" dirty="0" smtClean="0">
                <a:latin typeface="Menlo Regular" charset="0"/>
                <a:cs typeface="Menlo Regular" charset="0"/>
                <a:sym typeface="Menlo Regular" charset="0"/>
              </a:rPr>
              <a:t>  if </a:t>
            </a:r>
            <a:r>
              <a:rPr lang="en-US" sz="1600" baseline="0" dirty="0">
                <a:latin typeface="Menlo Regular" charset="0"/>
                <a:cs typeface="Menlo Regular" charset="0"/>
                <a:sym typeface="Menlo Regular" charset="0"/>
              </a:rPr>
              <a:t>22 == </a:t>
            </a:r>
            <a:r>
              <a:rPr lang="en-US" sz="1600" baseline="0" dirty="0" err="1">
                <a:latin typeface="Menlo Regular" charset="0"/>
                <a:cs typeface="Menlo Regular" charset="0"/>
                <a:sym typeface="Menlo Regular" charset="0"/>
              </a:rPr>
              <a:t>p.tcp_dst</a:t>
            </a:r>
            <a:r>
              <a:rPr lang="en-US" sz="1600" baseline="0" dirty="0" smtClean="0">
                <a:latin typeface="Menlo Regular" charset="0"/>
                <a:cs typeface="Menlo Regular" charset="0"/>
                <a:sym typeface="Menlo Regular" charset="0"/>
              </a:rPr>
              <a:t>:</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   drop</a:t>
            </a:r>
            <a:endParaRPr lang="en-US" sz="1600" baseline="0" dirty="0">
              <a:latin typeface="Menlo Regular" charset="0"/>
              <a:cs typeface="Menlo Regular" charset="0"/>
              <a:sym typeface="Menlo Regular" charset="0"/>
            </a:endParaRPr>
          </a:p>
          <a:p>
            <a:pPr>
              <a:spcBef>
                <a:spcPts val="882"/>
              </a:spcBef>
            </a:pP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installRule</a:t>
            </a:r>
            <a:r>
              <a:rPr lang="en-US" sz="1600" baseline="0" dirty="0">
                <a:latin typeface="Menlo Regular" charset="0"/>
                <a:cs typeface="Menlo Regular" charset="0"/>
                <a:sym typeface="Menlo Regular" charset="0"/>
              </a:rPr>
              <a:t>({`priority`:1,’match’:{‘tcp_dst':22},'action':[]}</a:t>
            </a:r>
            <a:r>
              <a:rPr lang="en-US" sz="1600" baseline="0" dirty="0" smtClean="0">
                <a:latin typeface="Menlo Regular" charset="0"/>
                <a:cs typeface="Menlo Regular" charset="0"/>
                <a:sym typeface="Menlo Regular" charset="0"/>
              </a:rPr>
              <a:t>)</a:t>
            </a:r>
            <a:endParaRPr lang="en-US" sz="1600" baseline="0" dirty="0">
              <a:latin typeface="Menlo Regular" charset="0"/>
              <a:cs typeface="Menlo Regular" charset="0"/>
              <a:sym typeface="Menlo Regular" charset="0"/>
            </a:endParaRPr>
          </a:p>
          <a:p>
            <a:pPr>
              <a:spcBef>
                <a:spcPts val="882"/>
              </a:spcBef>
            </a:pPr>
            <a:r>
              <a:rPr lang="en-US" sz="1600" baseline="0" dirty="0" smtClean="0">
                <a:latin typeface="Menlo Regular" charset="0"/>
                <a:cs typeface="Menlo Regular" charset="0"/>
                <a:sym typeface="Menlo Regular" charset="0"/>
              </a:rPr>
              <a:t>  else</a:t>
            </a:r>
            <a:r>
              <a:rPr lang="en-US" sz="1600" baseline="0" dirty="0">
                <a:latin typeface="Menlo Regular" charset="0"/>
                <a:cs typeface="Menlo Regular" charset="0"/>
                <a:sym typeface="Menlo Regular" charset="0"/>
              </a:rPr>
              <a:t>:</a:t>
            </a:r>
          </a:p>
          <a:p>
            <a:pPr>
              <a:spcBef>
                <a:spcPts val="882"/>
              </a:spcBef>
            </a:pP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installRule</a:t>
            </a:r>
            <a:r>
              <a:rPr lang="en-US" sz="1600" baseline="0" dirty="0">
                <a:latin typeface="Menlo Regular" charset="0"/>
                <a:cs typeface="Menlo Regular" charset="0"/>
                <a:sym typeface="Menlo Regular" charset="0"/>
              </a:rPr>
              <a:t>({`priority`:0,’match’:{‘eth_</a:t>
            </a:r>
            <a:r>
              <a:rPr lang="en-US" sz="1600" baseline="0" dirty="0" err="1">
                <a:latin typeface="Menlo Regular" charset="0"/>
                <a:cs typeface="Menlo Regular" charset="0"/>
                <a:sym typeface="Menlo Regular" charset="0"/>
              </a:rPr>
              <a:t>dst</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a:p>
            <a:pPr>
              <a:spcBef>
                <a:spcPts val="882"/>
              </a:spcBef>
            </a:pPr>
            <a:r>
              <a:rPr lang="en-US" sz="1600" baseline="0" dirty="0">
                <a:latin typeface="Menlo Regular" charset="0"/>
                <a:cs typeface="Menlo Regular" charset="0"/>
                <a:sym typeface="Menlo Regular" charset="0"/>
              </a:rPr>
              <a:t> </a:t>
            </a:r>
            <a:r>
              <a:rPr lang="en-US" sz="1600" baseline="0" dirty="0" smtClean="0">
                <a:latin typeface="Menlo Regular" charset="0"/>
                <a:cs typeface="Menlo Regular" charset="0"/>
                <a:sym typeface="Menlo Regular" charset="0"/>
              </a:rPr>
              <a:t>               '</a:t>
            </a:r>
            <a:r>
              <a:rPr lang="en-US" sz="1600" baseline="0" dirty="0">
                <a:latin typeface="Menlo Regular" charset="0"/>
                <a:cs typeface="Menlo Regular" charset="0"/>
                <a:sym typeface="Menlo Regular" charset="0"/>
              </a:rPr>
              <a:t>action':[</a:t>
            </a:r>
            <a:r>
              <a:rPr lang="en-US" sz="1600" baseline="0" dirty="0" err="1">
                <a:latin typeface="Menlo Regular" charset="0"/>
                <a:cs typeface="Menlo Regular" charset="0"/>
                <a:sym typeface="Menlo Regular" charset="0"/>
              </a:rPr>
              <a:t>nextHop</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a:p>
            <a:pPr>
              <a:spcBef>
                <a:spcPts val="882"/>
              </a:spcBef>
            </a:pPr>
            <a:r>
              <a:rPr lang="en-US" sz="1600" baseline="0" dirty="0" smtClean="0">
                <a:latin typeface="Menlo Regular" charset="0"/>
                <a:cs typeface="Menlo Regular" charset="0"/>
                <a:sym typeface="Menlo Regular" charset="0"/>
              </a:rPr>
              <a:t>   forward</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nextHop</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p:txBody>
      </p:sp>
      <p:sp>
        <p:nvSpPr>
          <p:cNvPr id="13" name="Rectangle 1"/>
          <p:cNvSpPr>
            <a:spLocks noGrp="1" noChangeArrowheads="1"/>
          </p:cNvSpPr>
          <p:nvPr>
            <p:ph type="title"/>
          </p:nvPr>
        </p:nvSpPr>
        <p:spPr>
          <a:xfrm>
            <a:off x="256874" y="21474"/>
            <a:ext cx="8562466" cy="685800"/>
          </a:xfrm>
          <a:ln/>
        </p:spPr>
        <p:txBody>
          <a:bodyPr/>
          <a:lstStyle/>
          <a:p>
            <a:r>
              <a:rPr lang="en-US" sz="3200" dirty="0" smtClean="0"/>
              <a:t>Example</a:t>
            </a:r>
            <a:endParaRPr lang="en-US" sz="3200" dirty="0"/>
          </a:p>
        </p:txBody>
      </p:sp>
      <p:sp>
        <p:nvSpPr>
          <p:cNvPr id="16" name="Oval 3"/>
          <p:cNvSpPr>
            <a:spLocks/>
          </p:cNvSpPr>
          <p:nvPr/>
        </p:nvSpPr>
        <p:spPr bwMode="auto">
          <a:xfrm>
            <a:off x="7402087" y="893120"/>
            <a:ext cx="1871408" cy="1613611"/>
          </a:xfrm>
          <a:prstGeom prst="ellipse">
            <a:avLst/>
          </a:prstGeom>
          <a:solidFill>
            <a:schemeClr val="accent6">
              <a:lumMod val="75000"/>
              <a:alpha val="79999"/>
            </a:scheme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800" baseline="0" dirty="0" err="1" smtClean="0">
                <a:latin typeface="Menlo Regular" charset="0"/>
                <a:cs typeface="Menlo Regular" charset="0"/>
                <a:sym typeface="Menlo Regular" charset="0"/>
              </a:rPr>
              <a:t>EthDst:A</a:t>
            </a:r>
            <a:r>
              <a:rPr lang="en-US" sz="1800" baseline="0" dirty="0">
                <a:latin typeface="Menlo Regular" charset="0"/>
                <a:cs typeface="Menlo Regular" charset="0"/>
                <a:sym typeface="Menlo Regular" charset="0"/>
              </a:rPr>
              <a:t>,</a:t>
            </a:r>
          </a:p>
          <a:p>
            <a:r>
              <a:rPr lang="en-US" sz="1800" baseline="0" dirty="0">
                <a:latin typeface="Menlo Regular" charset="0"/>
                <a:cs typeface="Menlo Regular" charset="0"/>
                <a:sym typeface="Menlo Regular" charset="0"/>
              </a:rPr>
              <a:t>TcpDst:80</a:t>
            </a:r>
          </a:p>
        </p:txBody>
      </p:sp>
      <p:sp>
        <p:nvSpPr>
          <p:cNvPr id="17" name="AutoShape 2"/>
          <p:cNvSpPr>
            <a:spLocks/>
          </p:cNvSpPr>
          <p:nvPr/>
        </p:nvSpPr>
        <p:spPr bwMode="auto">
          <a:xfrm>
            <a:off x="128587" y="5238750"/>
            <a:ext cx="8125659" cy="1345598"/>
          </a:xfrm>
          <a:prstGeom prst="roundRect">
            <a:avLst>
              <a:gd name="adj" fmla="val 10000"/>
            </a:avLst>
          </a:prstGeom>
          <a:solidFill>
            <a:schemeClr val="accent6">
              <a:lumMod val="75000"/>
              <a:alpha val="59000"/>
            </a:schemeClr>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 name="Rectangle 2"/>
          <p:cNvSpPr/>
          <p:nvPr/>
        </p:nvSpPr>
        <p:spPr>
          <a:xfrm>
            <a:off x="514846" y="2094367"/>
            <a:ext cx="6858000" cy="461665"/>
          </a:xfrm>
          <a:prstGeom prst="rect">
            <a:avLst/>
          </a:prstGeom>
          <a:solidFill>
            <a:schemeClr val="accent6">
              <a:lumMod val="75000"/>
              <a:alpha val="79999"/>
            </a:schemeClr>
          </a:solidFill>
        </p:spPr>
        <p:txBody>
          <a:bodyPr wrap="square">
            <a:spAutoFit/>
          </a:bodyPr>
          <a:lstStyle/>
          <a:p>
            <a:r>
              <a:rPr lang="en-US" baseline="0" dirty="0"/>
              <a:t>{`priority`:0,’match’:{‘eth_</a:t>
            </a:r>
            <a:r>
              <a:rPr lang="en-US" baseline="0" dirty="0" err="1"/>
              <a:t>dst</a:t>
            </a:r>
            <a:r>
              <a:rPr lang="en-US" baseline="0" dirty="0"/>
              <a:t>’:A},'action':[1]}</a:t>
            </a:r>
            <a:endParaRPr lang="en-US" dirty="0"/>
          </a:p>
        </p:txBody>
      </p:sp>
      <p:sp>
        <p:nvSpPr>
          <p:cNvPr id="19" name="Oval 3"/>
          <p:cNvSpPr>
            <a:spLocks/>
          </p:cNvSpPr>
          <p:nvPr/>
        </p:nvSpPr>
        <p:spPr bwMode="auto">
          <a:xfrm>
            <a:off x="7437524" y="2282174"/>
            <a:ext cx="1871408" cy="1613611"/>
          </a:xfrm>
          <a:prstGeom prst="ellipse">
            <a:avLst/>
          </a:prstGeom>
          <a:solidFill>
            <a:schemeClr val="accent5">
              <a:lumMod val="75000"/>
              <a:alpha val="79999"/>
            </a:scheme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800" baseline="0" dirty="0" err="1" smtClean="0">
                <a:latin typeface="Menlo Regular" charset="0"/>
                <a:cs typeface="Menlo Regular" charset="0"/>
                <a:sym typeface="Menlo Regular" charset="0"/>
              </a:rPr>
              <a:t>EthDst:A</a:t>
            </a:r>
            <a:r>
              <a:rPr lang="en-US" sz="1800" baseline="0" dirty="0">
                <a:latin typeface="Menlo Regular" charset="0"/>
                <a:cs typeface="Menlo Regular" charset="0"/>
                <a:sym typeface="Menlo Regular" charset="0"/>
              </a:rPr>
              <a:t>,</a:t>
            </a:r>
          </a:p>
          <a:p>
            <a:r>
              <a:rPr lang="en-US" sz="1800" baseline="0" dirty="0">
                <a:latin typeface="Menlo Regular" charset="0"/>
                <a:cs typeface="Menlo Regular" charset="0"/>
                <a:sym typeface="Menlo Regular" charset="0"/>
              </a:rPr>
              <a:t>TcpDst</a:t>
            </a:r>
            <a:r>
              <a:rPr lang="en-US" sz="1800" baseline="0" dirty="0" smtClean="0">
                <a:latin typeface="Menlo Regular" charset="0"/>
                <a:cs typeface="Menlo Regular" charset="0"/>
                <a:sym typeface="Menlo Regular" charset="0"/>
              </a:rPr>
              <a:t>:22</a:t>
            </a:r>
            <a:endParaRPr lang="en-US" sz="1800" baseline="0" dirty="0">
              <a:latin typeface="Menlo Regular" charset="0"/>
              <a:cs typeface="Menlo Regular" charset="0"/>
              <a:sym typeface="Menlo Regular" charset="0"/>
            </a:endParaRPr>
          </a:p>
        </p:txBody>
      </p:sp>
      <p:sp>
        <p:nvSpPr>
          <p:cNvPr id="12"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16</a:t>
            </a:fld>
            <a:endParaRPr lang="en-US" dirty="0">
              <a:solidFill>
                <a:schemeClr val="bg2"/>
              </a:solidFill>
            </a:endParaRPr>
          </a:p>
        </p:txBody>
      </p:sp>
    </p:spTree>
    <p:extLst>
      <p:ext uri="{BB962C8B-B14F-4D97-AF65-F5344CB8AC3E}">
        <p14:creationId xmlns:p14="http://schemas.microsoft.com/office/powerpoint/2010/main" val="40544386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3" grpId="0" animBg="1"/>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Approach I (OVS): Using Exact Match</a:t>
            </a:r>
            <a:endParaRPr lang="en-US" sz="3200" dirty="0"/>
          </a:p>
        </p:txBody>
      </p:sp>
      <p:sp>
        <p:nvSpPr>
          <p:cNvPr id="5" name="Rectangle 2"/>
          <p:cNvSpPr>
            <a:spLocks/>
          </p:cNvSpPr>
          <p:nvPr/>
        </p:nvSpPr>
        <p:spPr bwMode="auto">
          <a:xfrm>
            <a:off x="668359" y="1203234"/>
            <a:ext cx="8137283" cy="49967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nextHop</a:t>
            </a:r>
            <a:r>
              <a:rPr lang="nl-NL" sz="2000" baseline="0" dirty="0">
                <a:latin typeface="Menlo Regular"/>
                <a:cs typeface="Menlo Regular"/>
              </a:rPr>
              <a:t> = {A:1,B:2,C:3,D:4}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smtClean="0">
                <a:latin typeface="Menlo Regular"/>
                <a:cs typeface="Menlo Regular"/>
              </a:rPr>
              <a:t>22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rPr>
              <a:t>    </a:t>
            </a:r>
            <a:r>
              <a:rPr lang="nl-NL" sz="2000" b="1" baseline="0" dirty="0" err="1" smtClean="0">
                <a:latin typeface="Menlo Regular"/>
                <a:cs typeface="Menlo Regular"/>
              </a:rPr>
              <a:t>installRule</a:t>
            </a:r>
            <a:r>
              <a:rPr lang="nl-NL" sz="2000" b="1" baseline="0" dirty="0">
                <a:latin typeface="Menlo Regular"/>
                <a:cs typeface="Menlo Regular"/>
              </a:rPr>
              <a:t>(</a:t>
            </a:r>
            <a:r>
              <a:rPr lang="nl-NL" sz="2000" b="1" baseline="0" dirty="0" smtClean="0">
                <a:latin typeface="Menlo Regular"/>
                <a:cs typeface="Menlo Regular"/>
              </a:rPr>
              <a:t>{‘priority’:</a:t>
            </a:r>
            <a:r>
              <a:rPr lang="nl-NL" sz="2000" b="1" baseline="0" dirty="0">
                <a:latin typeface="Menlo Regular"/>
                <a:cs typeface="Menlo Regular"/>
              </a:rPr>
              <a:t>1</a:t>
            </a:r>
            <a:r>
              <a:rPr lang="nl-NL" sz="2000" b="1" baseline="0" dirty="0" smtClean="0">
                <a:latin typeface="Menlo Regular"/>
                <a:cs typeface="Menlo Regular"/>
              </a:rPr>
              <a:t>,</a:t>
            </a:r>
            <a:br>
              <a:rPr lang="nl-NL" sz="2000" b="1" baseline="0" dirty="0" smtClean="0">
                <a:latin typeface="Menlo Regular"/>
                <a:cs typeface="Menlo Regular"/>
              </a:rPr>
            </a:br>
            <a:r>
              <a:rPr lang="nl-NL" sz="2000" b="1" baseline="0" dirty="0" smtClean="0">
                <a:latin typeface="Menlo Regular"/>
                <a:cs typeface="Menlo Regular"/>
              </a:rPr>
              <a:t>                 ‘match</a:t>
            </a:r>
            <a:r>
              <a:rPr lang="nl-NL" sz="2000" b="1" baseline="0" dirty="0">
                <a:latin typeface="Menlo Regular"/>
                <a:cs typeface="Menlo Regular"/>
              </a:rPr>
              <a:t>’:</a:t>
            </a:r>
            <a:r>
              <a:rPr lang="nl-NL" sz="2000" b="1" baseline="0" dirty="0" err="1">
                <a:solidFill>
                  <a:srgbClr val="FF0000"/>
                </a:solidFill>
                <a:latin typeface="Menlo Regular"/>
                <a:cs typeface="Menlo Regular"/>
              </a:rPr>
              <a:t>exactMatch</a:t>
            </a:r>
            <a:r>
              <a:rPr lang="nl-NL" sz="2000" b="1" baseline="0" dirty="0">
                <a:solidFill>
                  <a:srgbClr val="FF0000"/>
                </a:solidFill>
                <a:latin typeface="Menlo Regular"/>
                <a:cs typeface="Menlo Regular"/>
              </a:rPr>
              <a:t>(p)</a:t>
            </a:r>
            <a:r>
              <a:rPr lang="nl-NL" sz="2000" b="1" baseline="0" dirty="0">
                <a:latin typeface="Menlo Regular"/>
                <a:cs typeface="Menlo Regular"/>
              </a:rPr>
              <a:t>,</a:t>
            </a:r>
            <a:r>
              <a:rPr lang="nl-NL" sz="2000" b="1" baseline="0" dirty="0" smtClean="0">
                <a:latin typeface="Menlo Regular"/>
                <a:cs typeface="Menlo Regular"/>
              </a:rPr>
              <a:t/>
            </a:r>
            <a:br>
              <a:rPr lang="nl-NL" sz="2000" b="1" baseline="0" dirty="0" smtClean="0">
                <a:latin typeface="Menlo Regular"/>
                <a:cs typeface="Menlo Regular"/>
              </a:rPr>
            </a:br>
            <a:r>
              <a:rPr lang="nl-NL" sz="2000" b="1" baseline="0" dirty="0" smtClean="0">
                <a:latin typeface="Menlo Regular"/>
                <a:cs typeface="Menlo Regular"/>
              </a:rPr>
              <a:t>                 ‘action’:</a:t>
            </a:r>
            <a:r>
              <a:rPr lang="nl-NL" sz="2000" b="1" baseline="0" dirty="0">
                <a:latin typeface="Menlo Regular"/>
                <a:cs typeface="Menlo Regular"/>
              </a:rPr>
              <a:t>[]}</a:t>
            </a:r>
            <a:r>
              <a:rPr lang="nl-NL" sz="2000" b="1" baseline="0" dirty="0" smtClean="0">
                <a:latin typeface="Menlo Regular"/>
                <a:cs typeface="Menlo Regular"/>
              </a:rPr>
              <a:t>)</a:t>
            </a:r>
            <a:br>
              <a:rPr lang="nl-NL" sz="2000" b="1" baseline="0" dirty="0" smtClean="0">
                <a:latin typeface="Menlo Regular"/>
                <a:cs typeface="Menlo Regular"/>
              </a:rPr>
            </a:br>
            <a:endParaRPr lang="nl-NL" sz="2000" b="1"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err="1">
                <a:latin typeface="Menlo Regular"/>
                <a:cs typeface="Menlo Regular"/>
              </a:rPr>
              <a:t>nextHop</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sym typeface="Menlo Regular" charset="0"/>
              </a:rPr>
              <a:t>   </a:t>
            </a:r>
            <a:r>
              <a:rPr lang="nl-NL" sz="2000" b="1" baseline="0" dirty="0" err="1" smtClean="0">
                <a:latin typeface="Menlo Regular"/>
                <a:cs typeface="Menlo Regular"/>
                <a:sym typeface="Menlo Regular" charset="0"/>
              </a:rPr>
              <a:t>installRule</a:t>
            </a:r>
            <a:r>
              <a:rPr lang="nl-NL" sz="2000" b="1" baseline="0" dirty="0">
                <a:latin typeface="Menlo Regular"/>
                <a:cs typeface="Menlo Regular"/>
                <a:sym typeface="Menlo Regular" charset="0"/>
              </a:rPr>
              <a:t>(</a:t>
            </a:r>
            <a:r>
              <a:rPr lang="nl-NL" sz="2000" b="1" baseline="0" dirty="0" smtClean="0">
                <a:latin typeface="Menlo Regular"/>
                <a:cs typeface="Menlo Regular"/>
                <a:sym typeface="Menlo Regular" charset="0"/>
              </a:rPr>
              <a:t>{</a:t>
            </a:r>
            <a:r>
              <a:rPr lang="nl-NL" sz="2000" b="1" baseline="0" dirty="0" smtClean="0">
                <a:solidFill>
                  <a:srgbClr val="000000"/>
                </a:solidFill>
                <a:latin typeface="Menlo Regular"/>
                <a:cs typeface="Menlo Regular"/>
                <a:sym typeface="Menlo Regular" charset="0"/>
              </a:rPr>
              <a:t>‘priority’:0,</a:t>
            </a:r>
            <a:br>
              <a:rPr lang="nl-NL" sz="2000" b="1" baseline="0" dirty="0" smtClean="0">
                <a:solidFill>
                  <a:srgbClr val="000000"/>
                </a:solidFill>
                <a:latin typeface="Menlo Regular"/>
                <a:cs typeface="Menlo Regular"/>
                <a:sym typeface="Menlo Regular" charset="0"/>
              </a:rPr>
            </a:br>
            <a:r>
              <a:rPr lang="nl-NL" sz="2000" b="1" baseline="0" dirty="0" smtClean="0">
                <a:latin typeface="Menlo Regular"/>
                <a:cs typeface="Menlo Regular"/>
                <a:sym typeface="Menlo Regular" charset="0"/>
              </a:rPr>
              <a:t>                ‘</a:t>
            </a:r>
            <a:r>
              <a:rPr lang="nl-NL" sz="2000" b="1" baseline="0" dirty="0">
                <a:latin typeface="Menlo Regular"/>
                <a:cs typeface="Menlo Regular"/>
                <a:sym typeface="Menlo Regular" charset="0"/>
              </a:rPr>
              <a:t>match’</a:t>
            </a:r>
            <a:r>
              <a:rPr lang="nl-NL" sz="2000" b="1" baseline="0" dirty="0" smtClean="0">
                <a:latin typeface="Menlo Regular"/>
                <a:cs typeface="Menlo Regular"/>
                <a:sym typeface="Menlo Regular" charset="0"/>
              </a:rPr>
              <a:t>:</a:t>
            </a:r>
            <a:r>
              <a:rPr lang="nl-NL" sz="2000" b="1" baseline="0" dirty="0" err="1">
                <a:solidFill>
                  <a:srgbClr val="FF0000"/>
                </a:solidFill>
                <a:latin typeface="Menlo Regular"/>
                <a:cs typeface="Menlo Regular"/>
              </a:rPr>
              <a:t>exactMatch</a:t>
            </a:r>
            <a:r>
              <a:rPr lang="nl-NL" sz="2000" b="1" baseline="0" dirty="0">
                <a:solidFill>
                  <a:srgbClr val="FF0000"/>
                </a:solidFill>
                <a:latin typeface="Menlo Regular"/>
                <a:cs typeface="Menlo Regular"/>
              </a:rPr>
              <a:t>(p)</a:t>
            </a:r>
            <a:r>
              <a:rPr lang="nl-NL" sz="2000" b="1" baseline="0" dirty="0" smtClean="0">
                <a:latin typeface="Menlo Regular"/>
                <a:cs typeface="Menlo Regular"/>
                <a:sym typeface="Menlo Regular" charset="0"/>
              </a:rPr>
              <a:t>,</a:t>
            </a:r>
            <a:endParaRPr lang="nl-NL" sz="2000" b="1" baseline="0" dirty="0">
              <a:latin typeface="Menlo Regular"/>
              <a:cs typeface="Menlo Regular"/>
              <a:sym typeface="Menlo Regular" charset="0"/>
            </a:endParaRPr>
          </a:p>
          <a:p>
            <a:r>
              <a:rPr lang="nl-NL" sz="2000" b="1" baseline="0" dirty="0" smtClean="0">
                <a:latin typeface="Menlo Regular"/>
                <a:cs typeface="Menlo Regular"/>
                <a:sym typeface="Menlo Regular" charset="0"/>
              </a:rPr>
              <a:t>                ‘action’:</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nextHop</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17</a:t>
            </a:fld>
            <a:endParaRPr lang="en-US" dirty="0">
              <a:solidFill>
                <a:schemeClr val="bg2"/>
              </a:solidFill>
            </a:endParaRPr>
          </a:p>
        </p:txBody>
      </p:sp>
    </p:spTree>
    <p:extLst>
      <p:ext uri="{BB962C8B-B14F-4D97-AF65-F5344CB8AC3E}">
        <p14:creationId xmlns:p14="http://schemas.microsoft.com/office/powerpoint/2010/main" val="304223428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Problems of Approach I</a:t>
            </a:r>
            <a:endParaRPr lang="en-US" sz="3600" dirty="0"/>
          </a:p>
        </p:txBody>
      </p:sp>
      <p:sp>
        <p:nvSpPr>
          <p:cNvPr id="3" name="Content Placeholder 2"/>
          <p:cNvSpPr>
            <a:spLocks noGrp="1"/>
          </p:cNvSpPr>
          <p:nvPr>
            <p:ph idx="1"/>
          </p:nvPr>
        </p:nvSpPr>
        <p:spPr>
          <a:xfrm>
            <a:off x="142122" y="4010770"/>
            <a:ext cx="8095415" cy="1728925"/>
          </a:xfrm>
        </p:spPr>
        <p:txBody>
          <a:bodyPr/>
          <a:lstStyle/>
          <a:p>
            <a:r>
              <a:rPr lang="en-US" dirty="0"/>
              <a:t>Each new TCP flow delayed for flow setup (10-100 </a:t>
            </a:r>
            <a:r>
              <a:rPr lang="en-US" dirty="0" err="1"/>
              <a:t>ms</a:t>
            </a:r>
            <a:r>
              <a:rPr lang="en-US" dirty="0" smtClean="0"/>
              <a:t>)</a:t>
            </a:r>
          </a:p>
          <a:p>
            <a:r>
              <a:rPr lang="en-US" dirty="0" smtClean="0"/>
              <a:t>Number </a:t>
            </a:r>
            <a:r>
              <a:rPr lang="en-US" dirty="0"/>
              <a:t>flow table rules may exceed capacity (typically </a:t>
            </a:r>
            <a:r>
              <a:rPr lang="en-US" dirty="0" smtClean="0"/>
              <a:t>a few </a:t>
            </a:r>
            <a:r>
              <a:rPr lang="en-US" dirty="0"/>
              <a:t>thousand</a:t>
            </a:r>
            <a:r>
              <a:rPr lang="en-US" dirty="0" smtClean="0"/>
              <a:t>)</a:t>
            </a:r>
          </a:p>
        </p:txBody>
      </p:sp>
      <p:pic>
        <p:nvPicPr>
          <p:cNvPr id="5" name="Picture 4"/>
          <p:cNvPicPr>
            <a:picLocks noChangeAspect="1"/>
          </p:cNvPicPr>
          <p:nvPr/>
        </p:nvPicPr>
        <p:blipFill>
          <a:blip r:embed="rId2"/>
          <a:stretch>
            <a:fillRect/>
          </a:stretch>
        </p:blipFill>
        <p:spPr>
          <a:xfrm>
            <a:off x="0" y="995884"/>
            <a:ext cx="9144000" cy="2780464"/>
          </a:xfrm>
          <a:prstGeom prst="rect">
            <a:avLst/>
          </a:prstGeom>
        </p:spPr>
      </p:pic>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18</a:t>
            </a:fld>
            <a:endParaRPr lang="en-US" dirty="0">
              <a:solidFill>
                <a:schemeClr val="bg2"/>
              </a:solidFill>
            </a:endParaRPr>
          </a:p>
        </p:txBody>
      </p:sp>
    </p:spTree>
    <p:extLst>
      <p:ext uri="{BB962C8B-B14F-4D97-AF65-F5344CB8AC3E}">
        <p14:creationId xmlns:p14="http://schemas.microsoft.com/office/powerpoint/2010/main" val="315501901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Approach 2: </a:t>
            </a:r>
            <a:r>
              <a:rPr lang="en-US" sz="3200" dirty="0"/>
              <a:t>Declarative P</a:t>
            </a:r>
            <a:r>
              <a:rPr lang="en-US" sz="3200" dirty="0" smtClean="0"/>
              <a:t>olicy Languages</a:t>
            </a:r>
            <a:endParaRPr lang="en-US" sz="3200" dirty="0"/>
          </a:p>
        </p:txBody>
      </p:sp>
      <p:sp>
        <p:nvSpPr>
          <p:cNvPr id="5" name="Rectangle 2"/>
          <p:cNvSpPr>
            <a:spLocks/>
          </p:cNvSpPr>
          <p:nvPr/>
        </p:nvSpPr>
        <p:spPr bwMode="auto">
          <a:xfrm>
            <a:off x="618232" y="2840962"/>
            <a:ext cx="8137283" cy="2122369"/>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if</a:t>
            </a:r>
            <a:r>
              <a:rPr lang="nl-NL" sz="2000" baseline="0" dirty="0">
                <a:latin typeface="Menlo Regular"/>
                <a:cs typeface="Menlo Regular"/>
              </a:rPr>
              <a:t>_(match(</a:t>
            </a:r>
            <a:r>
              <a:rPr lang="nl-NL" sz="2000" baseline="0" dirty="0" err="1">
                <a:latin typeface="Menlo Regular"/>
                <a:cs typeface="Menlo Regular"/>
              </a:rPr>
              <a:t>dstport</a:t>
            </a:r>
            <a:r>
              <a:rPr lang="nl-NL" sz="2000" baseline="0" dirty="0">
                <a:latin typeface="Menlo Regular"/>
                <a:cs typeface="Menlo Regular"/>
              </a:rPr>
              <a:t>(22)), drop,</a:t>
            </a:r>
          </a:p>
          <a:p>
            <a:r>
              <a:rPr lang="nl-NL" sz="2000" baseline="0" dirty="0" smtClean="0">
                <a:latin typeface="Menlo Regular"/>
                <a:cs typeface="Menlo Regular"/>
              </a:rPr>
              <a:t>   </a:t>
            </a:r>
            <a:r>
              <a:rPr lang="nl-NL" sz="2000" baseline="0" dirty="0">
                <a:latin typeface="Menlo Regular"/>
                <a:cs typeface="Menlo Regular"/>
              </a:rPr>
              <a:t> </a:t>
            </a:r>
            <a:r>
              <a:rPr lang="nl-NL" sz="2000" baseline="0" dirty="0" err="1" smtClean="0">
                <a:latin typeface="Menlo Regular"/>
                <a:cs typeface="Menlo Regular"/>
              </a:rPr>
              <a:t>if</a:t>
            </a:r>
            <a:r>
              <a:rPr lang="nl-NL" sz="2000" baseline="0" dirty="0" smtClean="0">
                <a:latin typeface="Menlo Regular"/>
                <a:cs typeface="Menlo Regular"/>
              </a:rPr>
              <a:t>_</a:t>
            </a:r>
            <a:r>
              <a:rPr lang="nl-NL" sz="2000" baseline="0" dirty="0">
                <a:latin typeface="Menlo Regular"/>
                <a:cs typeface="Menlo Regular"/>
              </a:rPr>
              <a:t>(match(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(a)), fwd(1),</a:t>
            </a:r>
          </a:p>
          <a:p>
            <a:r>
              <a:rPr lang="nl-NL" sz="2000" baseline="0" dirty="0" smtClean="0">
                <a:latin typeface="Menlo Regular"/>
                <a:cs typeface="Menlo Regular"/>
              </a:rPr>
              <a:t>        </a:t>
            </a:r>
            <a:r>
              <a:rPr lang="nl-NL" sz="2000" baseline="0" dirty="0" err="1" smtClean="0">
                <a:latin typeface="Menlo Regular"/>
                <a:cs typeface="Menlo Regular"/>
              </a:rPr>
              <a:t>if</a:t>
            </a:r>
            <a:r>
              <a:rPr lang="nl-NL" sz="2000" baseline="0" dirty="0" smtClean="0">
                <a:latin typeface="Menlo Regular"/>
                <a:cs typeface="Menlo Regular"/>
              </a:rPr>
              <a:t>_</a:t>
            </a:r>
            <a:r>
              <a:rPr lang="nl-NL" sz="2000" baseline="0" dirty="0">
                <a:latin typeface="Menlo Regular"/>
                <a:cs typeface="Menlo Regular"/>
              </a:rPr>
              <a:t>(match(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(b)), fwd(2),</a:t>
            </a:r>
          </a:p>
          <a:p>
            <a:r>
              <a:rPr lang="nl-NL" sz="2000" baseline="0" dirty="0" smtClean="0">
                <a:latin typeface="Menlo Regular"/>
                <a:cs typeface="Menlo Regular"/>
              </a:rPr>
              <a:t>            </a:t>
            </a:r>
            <a:r>
              <a:rPr lang="nl-NL" sz="2000" baseline="0" dirty="0" err="1" smtClean="0">
                <a:latin typeface="Menlo Regular"/>
                <a:cs typeface="Menlo Regular"/>
              </a:rPr>
              <a:t>if</a:t>
            </a:r>
            <a:r>
              <a:rPr lang="nl-NL" sz="2000" baseline="0" dirty="0" smtClean="0">
                <a:latin typeface="Menlo Regular"/>
                <a:cs typeface="Menlo Regular"/>
              </a:rPr>
              <a:t>_</a:t>
            </a:r>
            <a:r>
              <a:rPr lang="nl-NL" sz="2000" baseline="0" dirty="0">
                <a:latin typeface="Menlo Regular"/>
                <a:cs typeface="Menlo Regular"/>
              </a:rPr>
              <a:t>(match(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(c)), fwd(3),</a:t>
            </a:r>
          </a:p>
          <a:p>
            <a:r>
              <a:rPr lang="nl-NL" sz="2000" baseline="0" dirty="0" smtClean="0">
                <a:latin typeface="Menlo Regular"/>
                <a:cs typeface="Menlo Regular"/>
              </a:rPr>
              <a:t>                </a:t>
            </a:r>
            <a:r>
              <a:rPr lang="nl-NL" sz="2000" baseline="0" dirty="0" err="1" smtClean="0">
                <a:latin typeface="Menlo Regular"/>
                <a:cs typeface="Menlo Regular"/>
              </a:rPr>
              <a:t>if</a:t>
            </a:r>
            <a:r>
              <a:rPr lang="nl-NL" sz="2000" baseline="0" dirty="0" smtClean="0">
                <a:latin typeface="Menlo Regular"/>
                <a:cs typeface="Menlo Regular"/>
              </a:rPr>
              <a:t>_</a:t>
            </a:r>
            <a:r>
              <a:rPr lang="nl-NL" sz="2000" baseline="0" dirty="0">
                <a:latin typeface="Menlo Regular"/>
                <a:cs typeface="Menlo Regular"/>
              </a:rPr>
              <a:t>(match(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(d)), fwd(4),</a:t>
            </a:r>
          </a:p>
          <a:p>
            <a:r>
              <a:rPr lang="nl-NL" sz="2000" baseline="0" dirty="0" smtClean="0">
                <a:latin typeface="Menlo Regular"/>
                <a:cs typeface="Menlo Regular"/>
              </a:rPr>
              <a:t>                   </a:t>
            </a:r>
            <a:r>
              <a:rPr lang="nl-NL" sz="2000" baseline="0" dirty="0" err="1" smtClean="0">
                <a:latin typeface="Menlo Regular"/>
                <a:cs typeface="Menlo Regular"/>
              </a:rPr>
              <a:t>flood</a:t>
            </a:r>
            <a:r>
              <a:rPr lang="nl-NL" sz="2000" baseline="0" dirty="0">
                <a:latin typeface="Menlo Regular"/>
                <a:cs typeface="Menlo Regular"/>
              </a:rPr>
              <a:t>() )))))</a:t>
            </a:r>
            <a:endParaRPr lang="en-US" sz="2000" b="1" baseline="0" dirty="0">
              <a:latin typeface="Menlo Regular"/>
              <a:cs typeface="Menlo Regular"/>
              <a:sym typeface="Menlo Regular" charset="0"/>
            </a:endParaRPr>
          </a:p>
        </p:txBody>
      </p:sp>
      <p:sp>
        <p:nvSpPr>
          <p:cNvPr id="6" name="Content Placeholder 2"/>
          <p:cNvSpPr>
            <a:spLocks noGrp="1"/>
          </p:cNvSpPr>
          <p:nvPr>
            <p:ph idx="1"/>
          </p:nvPr>
        </p:nvSpPr>
        <p:spPr>
          <a:xfrm>
            <a:off x="392757" y="1036115"/>
            <a:ext cx="8095415" cy="1728925"/>
          </a:xfrm>
        </p:spPr>
        <p:txBody>
          <a:bodyPr/>
          <a:lstStyle/>
          <a:p>
            <a:r>
              <a:rPr lang="en-US" dirty="0" smtClean="0"/>
              <a:t>Probably the most well-known is Pyretic [NSDI’13]</a:t>
            </a: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19</a:t>
            </a:fld>
            <a:endParaRPr lang="en-US" dirty="0">
              <a:solidFill>
                <a:schemeClr val="bg2"/>
              </a:solidFill>
            </a:endParaRPr>
          </a:p>
        </p:txBody>
      </p:sp>
    </p:spTree>
    <p:extLst>
      <p:ext uri="{BB962C8B-B14F-4D97-AF65-F5344CB8AC3E}">
        <p14:creationId xmlns:p14="http://schemas.microsoft.com/office/powerpoint/2010/main" val="157894281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What’s New and Important in SDN</a:t>
            </a:r>
            <a:endParaRPr lang="en-US" sz="3600" dirty="0"/>
          </a:p>
        </p:txBody>
      </p:sp>
      <p:pic>
        <p:nvPicPr>
          <p:cNvPr id="3" name="Picture 2"/>
          <p:cNvPicPr>
            <a:picLocks noChangeAspect="1"/>
          </p:cNvPicPr>
          <p:nvPr/>
        </p:nvPicPr>
        <p:blipFill rotWithShape="1">
          <a:blip r:embed="rId3"/>
          <a:srcRect t="9925" r="49555"/>
          <a:stretch/>
        </p:blipFill>
        <p:spPr>
          <a:xfrm>
            <a:off x="0" y="1069539"/>
            <a:ext cx="4494721" cy="5109812"/>
          </a:xfrm>
          <a:prstGeom prst="rect">
            <a:avLst/>
          </a:prstGeom>
        </p:spPr>
      </p:pic>
      <p:sp>
        <p:nvSpPr>
          <p:cNvPr id="5" name="Content Placeholder 1"/>
          <p:cNvSpPr>
            <a:spLocks noGrp="1"/>
          </p:cNvSpPr>
          <p:nvPr>
            <p:ph idx="1"/>
          </p:nvPr>
        </p:nvSpPr>
        <p:spPr>
          <a:xfrm>
            <a:off x="4774185" y="1162435"/>
            <a:ext cx="4110678" cy="2179874"/>
          </a:xfrm>
        </p:spPr>
        <p:txBody>
          <a:bodyPr/>
          <a:lstStyle/>
          <a:p>
            <a:r>
              <a:rPr lang="en-US" sz="2800" dirty="0" smtClean="0"/>
              <a:t>Biggest failure of networking research: not enough good abstractions in network </a:t>
            </a:r>
            <a:r>
              <a:rPr lang="en-US" sz="2800" dirty="0" smtClean="0"/>
              <a:t>control plane.</a:t>
            </a:r>
            <a:endParaRPr lang="en-US" sz="2800" dirty="0" smtClean="0"/>
          </a:p>
        </p:txBody>
      </p:sp>
      <p:sp>
        <p:nvSpPr>
          <p:cNvPr id="4" name="Rectangle 3"/>
          <p:cNvSpPr/>
          <p:nvPr/>
        </p:nvSpPr>
        <p:spPr>
          <a:xfrm>
            <a:off x="4742223" y="3531569"/>
            <a:ext cx="4213801" cy="3108544"/>
          </a:xfrm>
          <a:prstGeom prst="rect">
            <a:avLst/>
          </a:prstGeom>
        </p:spPr>
        <p:txBody>
          <a:bodyPr wrap="square">
            <a:spAutoFit/>
          </a:bodyPr>
          <a:lstStyle/>
          <a:p>
            <a:pPr marL="342900" lvl="0" indent="-342900" eaLnBrk="0" hangingPunct="0">
              <a:spcBef>
                <a:spcPct val="20000"/>
              </a:spcBef>
              <a:buClr>
                <a:srgbClr val="6E7BBD"/>
              </a:buClr>
              <a:buFontTx/>
              <a:buChar char="•"/>
            </a:pPr>
            <a:r>
              <a:rPr lang="en-US" sz="2800" kern="0" baseline="0" dirty="0" smtClean="0">
                <a:solidFill>
                  <a:prstClr val="black"/>
                </a:solidFill>
                <a:latin typeface="Calibri"/>
                <a:ea typeface="+mn-ea"/>
                <a:cs typeface="+mn-cs"/>
              </a:rPr>
              <a:t>One key </a:t>
            </a:r>
            <a:r>
              <a:rPr lang="en-US" sz="2800" kern="0" baseline="0" dirty="0" smtClean="0">
                <a:solidFill>
                  <a:prstClr val="black"/>
                </a:solidFill>
                <a:latin typeface="Calibri"/>
                <a:ea typeface="+mn-ea"/>
                <a:cs typeface="+mn-cs"/>
              </a:rPr>
              <a:t>benefit </a:t>
            </a:r>
            <a:r>
              <a:rPr lang="en-US" sz="2800" kern="0" baseline="0" dirty="0" smtClean="0">
                <a:solidFill>
                  <a:prstClr val="black"/>
                </a:solidFill>
                <a:latin typeface="Calibri"/>
                <a:ea typeface="+mn-ea"/>
                <a:cs typeface="+mn-cs"/>
              </a:rPr>
              <a:t>of SDN: Better </a:t>
            </a:r>
            <a:r>
              <a:rPr lang="en-US" sz="2800" kern="0" baseline="0" dirty="0" smtClean="0">
                <a:solidFill>
                  <a:srgbClr val="FF0000"/>
                </a:solidFill>
                <a:latin typeface="Calibri"/>
                <a:ea typeface="+mn-ea"/>
                <a:cs typeface="+mn-cs"/>
              </a:rPr>
              <a:t>programming abstractions</a:t>
            </a:r>
            <a:r>
              <a:rPr lang="en-US" sz="2800" kern="0" baseline="0" dirty="0" smtClean="0">
                <a:solidFill>
                  <a:prstClr val="black"/>
                </a:solidFill>
                <a:latin typeface="Calibri"/>
                <a:ea typeface="+mn-ea"/>
                <a:cs typeface="+mn-cs"/>
              </a:rPr>
              <a:t> </a:t>
            </a:r>
            <a:r>
              <a:rPr lang="en-US" sz="2800" kern="0" baseline="0" dirty="0">
                <a:solidFill>
                  <a:prstClr val="black"/>
                </a:solidFill>
                <a:latin typeface="Calibri"/>
                <a:ea typeface="+mn-ea"/>
                <a:cs typeface="+mn-cs"/>
              </a:rPr>
              <a:t>to </a:t>
            </a:r>
            <a:r>
              <a:rPr lang="en-US" sz="2800" kern="0" baseline="0" dirty="0" smtClean="0">
                <a:solidFill>
                  <a:prstClr val="black"/>
                </a:solidFill>
                <a:latin typeface="Calibri"/>
                <a:ea typeface="+mn-ea"/>
                <a:cs typeface="+mn-cs"/>
              </a:rPr>
              <a:t/>
            </a:r>
            <a:br>
              <a:rPr lang="en-US" sz="2800" kern="0" baseline="0" dirty="0" smtClean="0">
                <a:solidFill>
                  <a:prstClr val="black"/>
                </a:solidFill>
                <a:latin typeface="Calibri"/>
                <a:ea typeface="+mn-ea"/>
                <a:cs typeface="+mn-cs"/>
              </a:rPr>
            </a:br>
            <a:r>
              <a:rPr lang="en-US" sz="2800" kern="0" baseline="0" dirty="0" smtClean="0">
                <a:solidFill>
                  <a:prstClr val="black"/>
                </a:solidFill>
                <a:latin typeface="Calibri"/>
                <a:ea typeface="+mn-ea"/>
                <a:cs typeface="+mn-cs"/>
              </a:rPr>
              <a:t>allow </a:t>
            </a:r>
            <a:r>
              <a:rPr lang="en-US" sz="2800" kern="0" baseline="0" dirty="0">
                <a:solidFill>
                  <a:prstClr val="black"/>
                </a:solidFill>
                <a:latin typeface="Calibri"/>
                <a:ea typeface="+mn-ea"/>
                <a:cs typeface="+mn-cs"/>
              </a:rPr>
              <a:t>easier, more efficient high-level </a:t>
            </a:r>
            <a:r>
              <a:rPr lang="en-US" sz="2800" kern="0" baseline="0" dirty="0">
                <a:solidFill>
                  <a:srgbClr val="FF0000"/>
                </a:solidFill>
                <a:latin typeface="Calibri"/>
                <a:ea typeface="+mn-ea"/>
                <a:cs typeface="+mn-cs"/>
              </a:rPr>
              <a:t>network </a:t>
            </a:r>
            <a:r>
              <a:rPr lang="en-US" sz="2800" kern="0" baseline="0" dirty="0" smtClean="0">
                <a:solidFill>
                  <a:srgbClr val="FF0000"/>
                </a:solidFill>
                <a:latin typeface="Calibri"/>
                <a:ea typeface="+mn-ea"/>
                <a:cs typeface="+mn-cs"/>
              </a:rPr>
              <a:t>control and management</a:t>
            </a:r>
            <a:r>
              <a:rPr lang="en-US" sz="2800" kern="0" baseline="0" dirty="0" smtClean="0">
                <a:solidFill>
                  <a:prstClr val="black"/>
                </a:solidFill>
                <a:latin typeface="Calibri"/>
                <a:ea typeface="+mn-ea"/>
                <a:cs typeface="+mn-cs"/>
              </a:rPr>
              <a:t>.</a:t>
            </a:r>
            <a:endParaRPr lang="en-US" sz="2800" kern="0" baseline="0" dirty="0">
              <a:solidFill>
                <a:prstClr val="black"/>
              </a:solidFill>
              <a:latin typeface="Calibri"/>
              <a:ea typeface="+mn-ea"/>
              <a:cs typeface="+mn-cs"/>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a:t>
            </a:fld>
            <a:endParaRPr lang="en-US" dirty="0">
              <a:solidFill>
                <a:schemeClr val="bg2"/>
              </a:solidFill>
            </a:endParaRPr>
          </a:p>
        </p:txBody>
      </p:sp>
    </p:spTree>
    <p:extLst>
      <p:ext uri="{BB962C8B-B14F-4D97-AF65-F5344CB8AC3E}">
        <p14:creationId xmlns:p14="http://schemas.microsoft.com/office/powerpoint/2010/main" val="30195743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20</a:t>
            </a:fld>
            <a:endParaRPr lang="en-US" dirty="0">
              <a:solidFill>
                <a:schemeClr val="bg2"/>
              </a:solidFill>
            </a:endParaRPr>
          </a:p>
        </p:txBody>
      </p:sp>
    </p:spTree>
    <p:extLst>
      <p:ext uri="{BB962C8B-B14F-4D97-AF65-F5344CB8AC3E}">
        <p14:creationId xmlns:p14="http://schemas.microsoft.com/office/powerpoint/2010/main" val="404324863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Goal</a:t>
            </a:r>
            <a:endParaRPr lang="en-US" sz="3200" dirty="0"/>
          </a:p>
        </p:txBody>
      </p:sp>
      <p:sp>
        <p:nvSpPr>
          <p:cNvPr id="6" name="Content Placeholder 2"/>
          <p:cNvSpPr>
            <a:spLocks noGrp="1"/>
          </p:cNvSpPr>
          <p:nvPr>
            <p:ph idx="1"/>
          </p:nvPr>
        </p:nvSpPr>
        <p:spPr>
          <a:xfrm>
            <a:off x="392757" y="1036115"/>
            <a:ext cx="8095415" cy="1728925"/>
          </a:xfrm>
        </p:spPr>
        <p:txBody>
          <a:bodyPr/>
          <a:lstStyle/>
          <a:p>
            <a:pPr marL="0" indent="0">
              <a:buNone/>
            </a:pPr>
            <a:r>
              <a:rPr lang="en-US" dirty="0" smtClean="0"/>
              <a:t>Can we </a:t>
            </a:r>
            <a:r>
              <a:rPr lang="en-US" dirty="0"/>
              <a:t>let programmers write the </a:t>
            </a:r>
            <a:r>
              <a:rPr lang="en-US" dirty="0">
                <a:solidFill>
                  <a:srgbClr val="FF0000"/>
                </a:solidFill>
              </a:rPr>
              <a:t>most obvious</a:t>
            </a:r>
            <a:r>
              <a:rPr lang="en-US" dirty="0"/>
              <a:t> </a:t>
            </a:r>
            <a:r>
              <a:rPr lang="en-US" dirty="0" smtClean="0"/>
              <a:t>(hence </a:t>
            </a:r>
            <a:r>
              <a:rPr lang="en-US" dirty="0" smtClean="0">
                <a:solidFill>
                  <a:srgbClr val="FF0000"/>
                </a:solidFill>
              </a:rPr>
              <a:t>data path independent</a:t>
            </a:r>
            <a:r>
              <a:rPr lang="en-US" dirty="0" smtClean="0"/>
              <a:t>) code:</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a:t>… and </a:t>
            </a:r>
            <a:r>
              <a:rPr lang="en-US" dirty="0">
                <a:solidFill>
                  <a:srgbClr val="FF0000"/>
                </a:solidFill>
              </a:rPr>
              <a:t>automatically</a:t>
            </a:r>
            <a:r>
              <a:rPr lang="en-US" dirty="0"/>
              <a:t> </a:t>
            </a:r>
            <a:r>
              <a:rPr lang="en-US" dirty="0" smtClean="0"/>
              <a:t>generate </a:t>
            </a:r>
            <a:r>
              <a:rPr lang="en-US" dirty="0" smtClean="0">
                <a:solidFill>
                  <a:srgbClr val="FF0000"/>
                </a:solidFill>
              </a:rPr>
              <a:t>highly-optimized device data path flow tables</a:t>
            </a:r>
            <a:r>
              <a:rPr lang="en-US" dirty="0" smtClean="0"/>
              <a:t>?</a:t>
            </a:r>
            <a:endParaRPr lang="en-US" dirty="0"/>
          </a:p>
        </p:txBody>
      </p:sp>
      <p:sp>
        <p:nvSpPr>
          <p:cNvPr id="7" name="Rectangle 2"/>
          <p:cNvSpPr>
            <a:spLocks/>
          </p:cNvSpPr>
          <p:nvPr/>
        </p:nvSpPr>
        <p:spPr bwMode="auto">
          <a:xfrm>
            <a:off x="1136212" y="2272771"/>
            <a:ext cx="6148912" cy="157086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r>
              <a:rPr lang="nl-NL" sz="2000" baseline="0" dirty="0" smtClean="0">
                <a:latin typeface="Menlo Regular"/>
                <a:cs typeface="Menlo Regular"/>
              </a:rPr>
              <a:t>)</a:t>
            </a:r>
            <a:r>
              <a:rPr lang="nl-NL" sz="2000" baseline="0" dirty="0">
                <a:latin typeface="Menlo Regular"/>
                <a:cs typeface="Menlo Regular"/>
              </a:rPr>
              <a:t/>
            </a:r>
            <a:br>
              <a:rPr lang="nl-NL" sz="2000" baseline="0" dirty="0">
                <a:latin typeface="Menlo Regular"/>
                <a:cs typeface="Menlo Regular"/>
              </a:rPr>
            </a:br>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smtClean="0">
                <a:latin typeface="Menlo Regular"/>
                <a:cs typeface="Menlo Regular"/>
              </a:rPr>
              <a:t>22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endParaRPr lang="nl-NL" sz="2000"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err="1">
                <a:latin typeface="Menlo Regular"/>
                <a:cs typeface="Menlo Regular"/>
              </a:rPr>
              <a:t>nextHop</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sp>
        <p:nvSpPr>
          <p:cNvPr id="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21</a:t>
            </a:fld>
            <a:endParaRPr lang="en-US" dirty="0">
              <a:solidFill>
                <a:schemeClr val="bg2"/>
              </a:solidFill>
            </a:endParaRPr>
          </a:p>
        </p:txBody>
      </p:sp>
    </p:spTree>
    <p:extLst>
      <p:ext uri="{BB962C8B-B14F-4D97-AF65-F5344CB8AC3E}">
        <p14:creationId xmlns:p14="http://schemas.microsoft.com/office/powerpoint/2010/main" val="169577213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AutoShape 1"/>
          <p:cNvSpPr>
            <a:spLocks/>
          </p:cNvSpPr>
          <p:nvPr/>
        </p:nvSpPr>
        <p:spPr bwMode="auto">
          <a:xfrm>
            <a:off x="3064669" y="4905375"/>
            <a:ext cx="4120201" cy="952500"/>
          </a:xfrm>
          <a:prstGeom prst="roundRect">
            <a:avLst>
              <a:gd name="adj" fmla="val 15000"/>
            </a:avLst>
          </a:prstGeom>
          <a:solidFill>
            <a:schemeClr val="accent1"/>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smtClean="0">
                <a:cs typeface="Helvetica Neue Light" charset="0"/>
              </a:rPr>
              <a:t>Switches</a:t>
            </a:r>
            <a:endParaRPr lang="en-US" sz="2800" baseline="0" dirty="0">
              <a:cs typeface="Helvetica Neue Light" charset="0"/>
            </a:endParaRPr>
          </a:p>
        </p:txBody>
      </p:sp>
      <p:sp>
        <p:nvSpPr>
          <p:cNvPr id="53250" name="Rectangle 2"/>
          <p:cNvSpPr>
            <a:spLocks/>
          </p:cNvSpPr>
          <p:nvPr/>
        </p:nvSpPr>
        <p:spPr bwMode="auto">
          <a:xfrm>
            <a:off x="714375" y="2326243"/>
            <a:ext cx="15505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a:solidFill>
                  <a:schemeClr val="tx1"/>
                </a:solidFill>
                <a:latin typeface="Helvetica Neue" charset="0"/>
                <a:ea typeface="ＭＳ Ｐゴシック" charset="0"/>
                <a:cs typeface="Helvetica Neue" charset="0"/>
                <a:sym typeface="Helvetica Neue" charset="0"/>
              </a:rPr>
              <a:t>User Level</a:t>
            </a:r>
          </a:p>
        </p:txBody>
      </p:sp>
      <p:sp>
        <p:nvSpPr>
          <p:cNvPr id="53251" name="Rectangle 3"/>
          <p:cNvSpPr>
            <a:spLocks/>
          </p:cNvSpPr>
          <p:nvPr/>
        </p:nvSpPr>
        <p:spPr bwMode="auto">
          <a:xfrm>
            <a:off x="456308" y="4688443"/>
            <a:ext cx="22802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a:solidFill>
                  <a:schemeClr val="tx1"/>
                </a:solidFill>
                <a:latin typeface="Helvetica Neue" charset="0"/>
                <a:ea typeface="ＭＳ Ｐゴシック" charset="0"/>
                <a:cs typeface="Helvetica Neue" charset="0"/>
                <a:sym typeface="Helvetica Neue" charset="0"/>
              </a:rPr>
              <a:t>Under the hood</a:t>
            </a:r>
          </a:p>
        </p:txBody>
      </p:sp>
      <p:sp>
        <p:nvSpPr>
          <p:cNvPr id="53252" name="AutoShape 4"/>
          <p:cNvSpPr>
            <a:spLocks/>
          </p:cNvSpPr>
          <p:nvPr/>
        </p:nvSpPr>
        <p:spPr bwMode="auto">
          <a:xfrm>
            <a:off x="3086100" y="3819525"/>
            <a:ext cx="4065352" cy="952500"/>
          </a:xfrm>
          <a:prstGeom prst="roundRect">
            <a:avLst>
              <a:gd name="adj" fmla="val 15000"/>
            </a:avLst>
          </a:prstGeom>
          <a:solidFill>
            <a:schemeClr val="accent1"/>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smtClean="0">
                <a:cs typeface="Helvetica Neue Light" charset="0"/>
              </a:rPr>
              <a:t>Controller </a:t>
            </a:r>
            <a:r>
              <a:rPr lang="en-US" sz="2800" baseline="0" dirty="0">
                <a:cs typeface="Helvetica Neue Light" charset="0"/>
              </a:rPr>
              <a:t>Library</a:t>
            </a:r>
          </a:p>
        </p:txBody>
      </p:sp>
      <p:sp>
        <p:nvSpPr>
          <p:cNvPr id="53253" name="AutoShape 5"/>
          <p:cNvSpPr>
            <a:spLocks/>
          </p:cNvSpPr>
          <p:nvPr/>
        </p:nvSpPr>
        <p:spPr bwMode="auto">
          <a:xfrm>
            <a:off x="3064669" y="1476375"/>
            <a:ext cx="4086783" cy="1943100"/>
          </a:xfrm>
          <a:prstGeom prst="roundRect">
            <a:avLst>
              <a:gd name="adj" fmla="val 7352"/>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sz="2800" baseline="0"/>
          </a:p>
        </p:txBody>
      </p:sp>
      <p:sp>
        <p:nvSpPr>
          <p:cNvPr id="53254" name="Rectangle 6"/>
          <p:cNvSpPr>
            <a:spLocks/>
          </p:cNvSpPr>
          <p:nvPr/>
        </p:nvSpPr>
        <p:spPr bwMode="auto">
          <a:xfrm>
            <a:off x="3239096" y="1920598"/>
            <a:ext cx="37720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800" baseline="0" dirty="0">
                <a:effectLst>
                  <a:outerShdw blurRad="38100" dist="38100" dir="2700000" algn="tl">
                    <a:srgbClr val="DDDDDD"/>
                  </a:outerShdw>
                </a:effectLst>
                <a:cs typeface="Helvetica Neue Light" charset="0"/>
              </a:rPr>
              <a:t>Step 1. Make Decisions</a:t>
            </a:r>
          </a:p>
        </p:txBody>
      </p:sp>
      <p:sp>
        <p:nvSpPr>
          <p:cNvPr id="53255" name="Rectangle 7"/>
          <p:cNvSpPr>
            <a:spLocks/>
          </p:cNvSpPr>
          <p:nvPr/>
        </p:nvSpPr>
        <p:spPr bwMode="auto">
          <a:xfrm>
            <a:off x="3260527" y="2474238"/>
            <a:ext cx="375255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800" baseline="0">
                <a:effectLst>
                  <a:outerShdw blurRad="38100" dist="38100" dir="2700000" algn="tl">
                    <a:srgbClr val="DDDDDD"/>
                  </a:outerShdw>
                </a:effectLst>
                <a:cs typeface="Helvetica Neue Light" charset="0"/>
              </a:rPr>
              <a:t>Step 2. Generate Rules</a:t>
            </a:r>
          </a:p>
        </p:txBody>
      </p:sp>
      <p:sp>
        <p:nvSpPr>
          <p:cNvPr id="53256" name="Line 8"/>
          <p:cNvSpPr>
            <a:spLocks noChangeShapeType="1"/>
          </p:cNvSpPr>
          <p:nvPr/>
        </p:nvSpPr>
        <p:spPr bwMode="auto">
          <a:xfrm>
            <a:off x="714375" y="4695825"/>
            <a:ext cx="7144" cy="952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53257" name="Line 9"/>
          <p:cNvSpPr>
            <a:spLocks noChangeShapeType="1"/>
          </p:cNvSpPr>
          <p:nvPr/>
        </p:nvSpPr>
        <p:spPr bwMode="auto">
          <a:xfrm rot="10800000" flipH="1">
            <a:off x="429518" y="3637360"/>
            <a:ext cx="832068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1" name="Rectangle 1"/>
          <p:cNvSpPr>
            <a:spLocks noGrp="1" noChangeArrowheads="1"/>
          </p:cNvSpPr>
          <p:nvPr>
            <p:ph type="title"/>
          </p:nvPr>
        </p:nvSpPr>
        <p:spPr>
          <a:xfrm>
            <a:off x="256874" y="21474"/>
            <a:ext cx="8562466" cy="685800"/>
          </a:xfrm>
          <a:ln/>
        </p:spPr>
        <p:txBody>
          <a:bodyPr/>
          <a:lstStyle/>
          <a:p>
            <a:r>
              <a:rPr lang="en-US" sz="3200" dirty="0" smtClean="0"/>
              <a:t>Big Picture: Before</a:t>
            </a:r>
            <a:endParaRPr lang="en-US" sz="3200" dirty="0"/>
          </a:p>
        </p:txBody>
      </p:sp>
      <p:sp>
        <p:nvSpPr>
          <p:cNvPr id="12"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22</a:t>
            </a:fld>
            <a:endParaRPr lang="en-US" dirty="0">
              <a:solidFill>
                <a:schemeClr val="bg2"/>
              </a:solidFill>
            </a:endParaRPr>
          </a:p>
        </p:txBody>
      </p:sp>
    </p:spTree>
    <p:extLst>
      <p:ext uri="{BB962C8B-B14F-4D97-AF65-F5344CB8AC3E}">
        <p14:creationId xmlns:p14="http://schemas.microsoft.com/office/powerpoint/2010/main" val="1218091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AutoShape 1"/>
          <p:cNvSpPr>
            <a:spLocks/>
          </p:cNvSpPr>
          <p:nvPr/>
        </p:nvSpPr>
        <p:spPr bwMode="auto">
          <a:xfrm>
            <a:off x="3064669" y="1581150"/>
            <a:ext cx="4053365" cy="904875"/>
          </a:xfrm>
          <a:prstGeom prst="roundRect">
            <a:avLst>
              <a:gd name="adj" fmla="val 15787"/>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sz="2800" baseline="0"/>
          </a:p>
        </p:txBody>
      </p:sp>
      <p:sp>
        <p:nvSpPr>
          <p:cNvPr id="55298" name="Rectangle 2"/>
          <p:cNvSpPr>
            <a:spLocks/>
          </p:cNvSpPr>
          <p:nvPr/>
        </p:nvSpPr>
        <p:spPr bwMode="auto">
          <a:xfrm>
            <a:off x="3307312" y="1769658"/>
            <a:ext cx="37720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800" baseline="0" dirty="0" smtClean="0">
                <a:effectLst>
                  <a:outerShdw blurRad="38100" dist="38100" dir="2700000" algn="tl">
                    <a:srgbClr val="DDDDDD"/>
                  </a:outerShdw>
                </a:effectLst>
                <a:cs typeface="Helvetica Neue Light" charset="0"/>
              </a:rPr>
              <a:t>Step 1. Make Decisions</a:t>
            </a:r>
            <a:endParaRPr lang="en-US" sz="2800" baseline="0" dirty="0">
              <a:effectLst>
                <a:outerShdw blurRad="38100" dist="38100" dir="2700000" algn="tl">
                  <a:srgbClr val="DDDDDD"/>
                </a:outerShdw>
              </a:effectLst>
              <a:cs typeface="Helvetica Neue Light" charset="0"/>
            </a:endParaRPr>
          </a:p>
        </p:txBody>
      </p:sp>
      <p:sp>
        <p:nvSpPr>
          <p:cNvPr id="55299" name="AutoShape 3"/>
          <p:cNvSpPr>
            <a:spLocks/>
          </p:cNvSpPr>
          <p:nvPr/>
        </p:nvSpPr>
        <p:spPr bwMode="auto">
          <a:xfrm>
            <a:off x="3064669" y="2724150"/>
            <a:ext cx="4086783" cy="952500"/>
          </a:xfrm>
          <a:prstGeom prst="roundRect">
            <a:avLst>
              <a:gd name="adj" fmla="val 15000"/>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sz="2800" baseline="0"/>
          </a:p>
        </p:txBody>
      </p:sp>
      <p:sp>
        <p:nvSpPr>
          <p:cNvPr id="55300" name="AutoShape 4"/>
          <p:cNvSpPr>
            <a:spLocks/>
          </p:cNvSpPr>
          <p:nvPr/>
        </p:nvSpPr>
        <p:spPr bwMode="auto">
          <a:xfrm>
            <a:off x="3064669" y="4905375"/>
            <a:ext cx="4086783" cy="952500"/>
          </a:xfrm>
          <a:prstGeom prst="roundRect">
            <a:avLst>
              <a:gd name="adj" fmla="val 15000"/>
            </a:avLst>
          </a:prstGeom>
          <a:solidFill>
            <a:schemeClr val="accent1"/>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a:cs typeface="Helvetica Neue Light" charset="0"/>
              </a:rPr>
              <a:t>OF Switches</a:t>
            </a:r>
          </a:p>
        </p:txBody>
      </p:sp>
      <p:sp>
        <p:nvSpPr>
          <p:cNvPr id="55301" name="AutoShape 5"/>
          <p:cNvSpPr>
            <a:spLocks/>
          </p:cNvSpPr>
          <p:nvPr/>
        </p:nvSpPr>
        <p:spPr bwMode="auto">
          <a:xfrm>
            <a:off x="3064669" y="3819525"/>
            <a:ext cx="4086783" cy="952500"/>
          </a:xfrm>
          <a:prstGeom prst="roundRect">
            <a:avLst>
              <a:gd name="adj" fmla="val 15000"/>
            </a:avLst>
          </a:prstGeom>
          <a:solidFill>
            <a:schemeClr val="accent1"/>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a:cs typeface="Helvetica Neue Light" charset="0"/>
              </a:rPr>
              <a:t>OF Controller Library</a:t>
            </a:r>
          </a:p>
        </p:txBody>
      </p:sp>
      <p:sp>
        <p:nvSpPr>
          <p:cNvPr id="55303" name="Rectangle 7"/>
          <p:cNvSpPr>
            <a:spLocks/>
          </p:cNvSpPr>
          <p:nvPr/>
        </p:nvSpPr>
        <p:spPr bwMode="auto">
          <a:xfrm>
            <a:off x="3260527" y="2965045"/>
            <a:ext cx="375255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800" baseline="0" dirty="0">
                <a:effectLst>
                  <a:outerShdw blurRad="38100" dist="38100" dir="2700000" algn="tl">
                    <a:srgbClr val="DDDDDD"/>
                  </a:outerShdw>
                </a:effectLst>
                <a:cs typeface="Helvetica Neue Light" charset="0"/>
              </a:rPr>
              <a:t>Step 2. Generate Rules</a:t>
            </a:r>
          </a:p>
        </p:txBody>
      </p:sp>
      <p:sp>
        <p:nvSpPr>
          <p:cNvPr id="55304" name="Line 8"/>
          <p:cNvSpPr>
            <a:spLocks noChangeShapeType="1"/>
          </p:cNvSpPr>
          <p:nvPr/>
        </p:nvSpPr>
        <p:spPr bwMode="auto">
          <a:xfrm>
            <a:off x="714375" y="4695825"/>
            <a:ext cx="7144" cy="952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55305" name="Line 9"/>
          <p:cNvSpPr>
            <a:spLocks noChangeShapeType="1"/>
          </p:cNvSpPr>
          <p:nvPr/>
        </p:nvSpPr>
        <p:spPr bwMode="auto">
          <a:xfrm rot="10800000" flipH="1">
            <a:off x="408087" y="2589610"/>
            <a:ext cx="832068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5306" name="Rectangle 10"/>
          <p:cNvSpPr>
            <a:spLocks/>
          </p:cNvSpPr>
          <p:nvPr/>
        </p:nvSpPr>
        <p:spPr bwMode="auto">
          <a:xfrm>
            <a:off x="735806" y="1897618"/>
            <a:ext cx="15505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a:solidFill>
                  <a:schemeClr val="tx1"/>
                </a:solidFill>
                <a:latin typeface="Helvetica Neue" charset="0"/>
                <a:ea typeface="ＭＳ Ｐゴシック" charset="0"/>
                <a:cs typeface="Helvetica Neue" charset="0"/>
                <a:sym typeface="Helvetica Neue" charset="0"/>
              </a:rPr>
              <a:t>User Level</a:t>
            </a:r>
          </a:p>
        </p:txBody>
      </p:sp>
      <p:sp>
        <p:nvSpPr>
          <p:cNvPr id="55307" name="Rectangle 11"/>
          <p:cNvSpPr>
            <a:spLocks/>
          </p:cNvSpPr>
          <p:nvPr/>
        </p:nvSpPr>
        <p:spPr bwMode="auto">
          <a:xfrm>
            <a:off x="477739" y="4259818"/>
            <a:ext cx="22802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a:solidFill>
                  <a:schemeClr val="tx1"/>
                </a:solidFill>
                <a:latin typeface="Helvetica Neue" charset="0"/>
                <a:ea typeface="ＭＳ Ｐゴシック" charset="0"/>
                <a:cs typeface="Helvetica Neue" charset="0"/>
                <a:sym typeface="Helvetica Neue" charset="0"/>
              </a:rPr>
              <a:t>Under the hood</a:t>
            </a:r>
          </a:p>
        </p:txBody>
      </p:sp>
      <p:sp>
        <p:nvSpPr>
          <p:cNvPr id="13" name="Rectangle 1"/>
          <p:cNvSpPr>
            <a:spLocks noGrp="1" noChangeArrowheads="1"/>
          </p:cNvSpPr>
          <p:nvPr>
            <p:ph type="title"/>
          </p:nvPr>
        </p:nvSpPr>
        <p:spPr>
          <a:xfrm>
            <a:off x="256874" y="21474"/>
            <a:ext cx="8562466" cy="685800"/>
          </a:xfrm>
          <a:ln/>
        </p:spPr>
        <p:txBody>
          <a:bodyPr/>
          <a:lstStyle/>
          <a:p>
            <a:r>
              <a:rPr lang="en-US" sz="3200" dirty="0" smtClean="0"/>
              <a:t>Big Picture: After</a:t>
            </a:r>
            <a:endParaRPr lang="en-US" sz="3200" dirty="0"/>
          </a:p>
        </p:txBody>
      </p:sp>
      <p:sp>
        <p:nvSpPr>
          <p:cNvPr id="1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23</a:t>
            </a:fld>
            <a:endParaRPr lang="en-US" dirty="0">
              <a:solidFill>
                <a:schemeClr val="bg2"/>
              </a:solidFill>
            </a:endParaRPr>
          </a:p>
        </p:txBody>
      </p:sp>
    </p:spTree>
    <p:extLst>
      <p:ext uri="{BB962C8B-B14F-4D97-AF65-F5344CB8AC3E}">
        <p14:creationId xmlns:p14="http://schemas.microsoft.com/office/powerpoint/2010/main" val="3480074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xmlns:p14="http://schemas.microsoft.com/office/powerpoint/2010/main" spd="slow">
        <p:split orient="vert"/>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2800" dirty="0" smtClean="0"/>
              <a:t>Algorithmic SDN Programming Abstraction: </a:t>
            </a:r>
            <a:r>
              <a:rPr lang="en-US" sz="2800" dirty="0"/>
              <a:t> </a:t>
            </a:r>
            <a:r>
              <a:rPr lang="en-US" sz="2800" dirty="0" smtClean="0"/>
              <a:t>User View</a:t>
            </a:r>
            <a:endParaRPr lang="en-US" sz="2800" dirty="0"/>
          </a:p>
        </p:txBody>
      </p:sp>
      <p:sp>
        <p:nvSpPr>
          <p:cNvPr id="57346" name="Rectangle 2"/>
          <p:cNvSpPr>
            <a:spLocks noGrp="1" noChangeArrowheads="1"/>
          </p:cNvSpPr>
          <p:nvPr>
            <p:ph type="body" idx="1"/>
          </p:nvPr>
        </p:nvSpPr>
        <p:spPr>
          <a:xfrm>
            <a:off x="454057" y="1133776"/>
            <a:ext cx="8318168" cy="4619625"/>
          </a:xfrm>
          <a:ln/>
        </p:spPr>
        <p:txBody>
          <a:bodyPr/>
          <a:lstStyle/>
          <a:p>
            <a:r>
              <a:rPr lang="en-US" dirty="0" smtClean="0"/>
              <a:t>Decision function </a:t>
            </a:r>
            <a:r>
              <a:rPr lang="en-US" dirty="0"/>
              <a:t>in a </a:t>
            </a:r>
            <a:r>
              <a:rPr lang="en-US" b="1" dirty="0"/>
              <a:t>general purpose language </a:t>
            </a:r>
            <a:r>
              <a:rPr lang="en-US" dirty="0"/>
              <a:t>that describes how a packet should be routed, </a:t>
            </a:r>
            <a:r>
              <a:rPr lang="en-US" b="1" dirty="0">
                <a:solidFill>
                  <a:srgbClr val="D90B00"/>
                </a:solidFill>
              </a:rPr>
              <a:t>not</a:t>
            </a:r>
            <a:r>
              <a:rPr lang="en-US" dirty="0"/>
              <a:t> how </a:t>
            </a:r>
            <a:r>
              <a:rPr lang="en-US" dirty="0" smtClean="0"/>
              <a:t>flow </a:t>
            </a:r>
            <a:r>
              <a:rPr lang="en-US" dirty="0"/>
              <a:t>tables are </a:t>
            </a:r>
            <a:r>
              <a:rPr lang="en-US" dirty="0" smtClean="0"/>
              <a:t>configured</a:t>
            </a:r>
            <a:endParaRPr lang="en-US" dirty="0"/>
          </a:p>
          <a:p>
            <a:pPr lvl="1"/>
            <a:r>
              <a:rPr lang="en-US" dirty="0"/>
              <a:t>Written in a familiar language such as Java, Python, or Haskell</a:t>
            </a:r>
            <a:r>
              <a:rPr lang="en-US" dirty="0" smtClean="0"/>
              <a:t>.</a:t>
            </a:r>
          </a:p>
          <a:p>
            <a:pPr lvl="1"/>
            <a:endParaRPr lang="en-US" dirty="0"/>
          </a:p>
          <a:p>
            <a:r>
              <a:rPr lang="en-US" b="1" dirty="0" smtClean="0">
                <a:solidFill>
                  <a:srgbClr val="D90B00"/>
                </a:solidFill>
              </a:rPr>
              <a:t>Conceptually </a:t>
            </a:r>
            <a:r>
              <a:rPr lang="en-US" b="1" dirty="0">
                <a:solidFill>
                  <a:srgbClr val="D90B00"/>
                </a:solidFill>
              </a:rPr>
              <a:t>invoked on every packet entering the </a:t>
            </a:r>
            <a:r>
              <a:rPr lang="en-US" b="1" dirty="0" smtClean="0">
                <a:solidFill>
                  <a:srgbClr val="D90B00"/>
                </a:solidFill>
              </a:rPr>
              <a:t>network:</a:t>
            </a:r>
            <a:endParaRPr lang="en-US" dirty="0" smtClean="0"/>
          </a:p>
          <a:p>
            <a:endParaRPr lang="en-US" dirty="0"/>
          </a:p>
        </p:txBody>
      </p:sp>
      <p:grpSp>
        <p:nvGrpSpPr>
          <p:cNvPr id="6" name="Group 5"/>
          <p:cNvGrpSpPr/>
          <p:nvPr/>
        </p:nvGrpSpPr>
        <p:grpSpPr>
          <a:xfrm>
            <a:off x="2821010" y="5298532"/>
            <a:ext cx="3469219" cy="584776"/>
            <a:chOff x="2821010" y="5298532"/>
            <a:chExt cx="3469219" cy="584776"/>
          </a:xfrm>
        </p:grpSpPr>
        <p:sp>
          <p:nvSpPr>
            <p:cNvPr id="2" name="Rectangle 1"/>
            <p:cNvSpPr/>
            <p:nvPr/>
          </p:nvSpPr>
          <p:spPr>
            <a:xfrm>
              <a:off x="2821010" y="5298532"/>
              <a:ext cx="3469219" cy="584776"/>
            </a:xfrm>
            <a:prstGeom prst="rect">
              <a:avLst/>
            </a:prstGeom>
            <a:ln>
              <a:solidFill>
                <a:srgbClr val="660066"/>
              </a:solidFill>
            </a:ln>
          </p:spPr>
          <p:txBody>
            <a:bodyPr wrap="none">
              <a:spAutoFit/>
            </a:bodyPr>
            <a:lstStyle/>
            <a:p>
              <a:r>
                <a:rPr lang="en-US" sz="3200" baseline="0" dirty="0" smtClean="0"/>
                <a:t>f: packet</a:t>
              </a:r>
              <a:r>
                <a:rPr lang="en-US" sz="3200" baseline="0" dirty="0"/>
                <a:t> </a:t>
              </a:r>
              <a:r>
                <a:rPr lang="en-US" sz="3200" baseline="0" dirty="0" smtClean="0">
                  <a:sym typeface="Wingdings"/>
                </a:rPr>
                <a:t>      </a:t>
              </a:r>
              <a:r>
                <a:rPr lang="en-US" sz="3200" baseline="0" dirty="0" smtClean="0"/>
                <a:t>route</a:t>
              </a:r>
              <a:endParaRPr lang="en-US" sz="3200" baseline="0" dirty="0"/>
            </a:p>
          </p:txBody>
        </p:sp>
        <p:cxnSp>
          <p:nvCxnSpPr>
            <p:cNvPr id="4" name="Straight Arrow Connector 3"/>
            <p:cNvCxnSpPr/>
            <p:nvPr/>
          </p:nvCxnSpPr>
          <p:spPr bwMode="auto">
            <a:xfrm>
              <a:off x="4544848" y="5615093"/>
              <a:ext cx="534688" cy="0"/>
            </a:xfrm>
            <a:prstGeom prst="straightConnector1">
              <a:avLst/>
            </a:prstGeom>
            <a:solidFill>
              <a:schemeClr val="accent1"/>
            </a:solidFill>
            <a:ln w="28575" cap="flat" cmpd="sng" algn="ctr">
              <a:solidFill>
                <a:schemeClr val="tx1"/>
              </a:solidFill>
              <a:prstDash val="solid"/>
              <a:round/>
              <a:headEnd type="none" w="med" len="med"/>
              <a:tailEnd type="arrow" w="lg" len="lg"/>
            </a:ln>
            <a:effectLst/>
          </p:spPr>
        </p:cxnSp>
      </p:grpSp>
      <p:sp>
        <p:nvSpPr>
          <p:cNvPr id="1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24</a:t>
            </a:fld>
            <a:endParaRPr lang="en-US" dirty="0">
              <a:solidFill>
                <a:schemeClr val="bg2"/>
              </a:solidFill>
            </a:endParaRPr>
          </a:p>
        </p:txBody>
      </p:sp>
    </p:spTree>
    <p:extLst>
      <p:ext uri="{BB962C8B-B14F-4D97-AF65-F5344CB8AC3E}">
        <p14:creationId xmlns:p14="http://schemas.microsoft.com/office/powerpoint/2010/main" val="8247509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9"/>
                                          </p:stCondLst>
                                        </p:cTn>
                                        <p:tgtEl>
                                          <p:spTgt spid="5734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9"/>
                                          </p:stCondLst>
                                        </p:cTn>
                                        <p:tgtEl>
                                          <p:spTgt spid="57346">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9"/>
                                          </p:stCondLst>
                                        </p:cTn>
                                        <p:tgtEl>
                                          <p:spTgt spid="5734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build="p" bldLvl="5"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
          <p:cNvSpPr>
            <a:spLocks noGrp="1" noChangeArrowheads="1"/>
          </p:cNvSpPr>
          <p:nvPr>
            <p:ph type="title"/>
          </p:nvPr>
        </p:nvSpPr>
        <p:spPr>
          <a:ln/>
        </p:spPr>
        <p:txBody>
          <a:bodyPr/>
          <a:lstStyle/>
          <a:p>
            <a:r>
              <a:rPr lang="en-US" sz="3600" dirty="0"/>
              <a:t>Example Algorithmic Policy in Java</a:t>
            </a:r>
          </a:p>
        </p:txBody>
      </p:sp>
      <p:sp>
        <p:nvSpPr>
          <p:cNvPr id="59394" name="Rectangle 2"/>
          <p:cNvSpPr>
            <a:spLocks/>
          </p:cNvSpPr>
          <p:nvPr/>
        </p:nvSpPr>
        <p:spPr bwMode="auto">
          <a:xfrm>
            <a:off x="575726" y="1258740"/>
            <a:ext cx="7891533" cy="3981450"/>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smtClean="0">
                <a:latin typeface="Menlo Bold" charset="0"/>
                <a:cs typeface="Menlo Bold" charset="0"/>
                <a:sym typeface="Menlo Bold" charset="0"/>
              </a:rPr>
              <a:t>Route</a:t>
            </a:r>
            <a:r>
              <a:rPr lang="en-US" sz="2300" baseline="0" dirty="0" smtClean="0">
                <a:latin typeface="Menlo Regular" charset="0"/>
                <a:cs typeface="Menlo Regular" charset="0"/>
                <a:sym typeface="Menlo Regular" charset="0"/>
              </a:rPr>
              <a:t> </a:t>
            </a:r>
            <a:r>
              <a:rPr lang="en-US" sz="2300" baseline="0" dirty="0">
                <a:latin typeface="Menlo Regular" charset="0"/>
                <a:cs typeface="Menlo Regular" charset="0"/>
                <a:sym typeface="Menlo Regular" charset="0"/>
              </a:rPr>
              <a:t>f(</a:t>
            </a:r>
            <a:r>
              <a:rPr lang="en-US" sz="2300" baseline="0" dirty="0">
                <a:latin typeface="Menlo Bold" charset="0"/>
                <a:cs typeface="Menlo Bold" charset="0"/>
                <a:sym typeface="Menlo Bold" charset="0"/>
              </a:rPr>
              <a:t>Packet</a:t>
            </a:r>
            <a:r>
              <a:rPr lang="en-US" sz="2300" baseline="0" dirty="0">
                <a:latin typeface="Menlo Regular" charset="0"/>
                <a:cs typeface="Menlo Regular" charset="0"/>
                <a:sym typeface="Menlo Regular" charset="0"/>
              </a:rPr>
              <a:t> </a:t>
            </a:r>
            <a:r>
              <a:rPr lang="en-US" sz="2300" baseline="0" dirty="0" smtClean="0">
                <a:latin typeface="Menlo Regular" charset="0"/>
                <a:cs typeface="Menlo Regular" charset="0"/>
                <a:sym typeface="Menlo Regular" charset="0"/>
              </a:rPr>
              <a:t>p) </a:t>
            </a:r>
            <a:r>
              <a:rPr lang="en-US" sz="23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a:solidFill>
                  <a:srgbClr val="FFFFFF"/>
                </a:solidFill>
                <a:latin typeface="Menlo Regular" charset="0"/>
                <a:cs typeface="Menlo Regular" charset="0"/>
                <a:sym typeface="Menlo Regular" charset="0"/>
              </a:rPr>
              <a:t>  </a:t>
            </a:r>
            <a:r>
              <a:rPr lang="en-US" sz="2300" baseline="0" dirty="0">
                <a:solidFill>
                  <a:srgbClr val="B21889"/>
                </a:solidFill>
                <a:latin typeface="Menlo Regular" charset="0"/>
                <a:cs typeface="Menlo Regular" charset="0"/>
                <a:sym typeface="Menlo Regular" charset="0"/>
              </a:rPr>
              <a:t>if</a:t>
            </a:r>
            <a:r>
              <a:rPr lang="en-US" sz="2300" baseline="0" dirty="0">
                <a:latin typeface="Menlo Regular" charset="0"/>
                <a:cs typeface="Menlo Regular" charset="0"/>
                <a:sym typeface="Menlo Regular" charset="0"/>
              </a:rPr>
              <a:t> (</a:t>
            </a:r>
            <a:r>
              <a:rPr lang="en-US" sz="2300" baseline="0" dirty="0" err="1">
                <a:latin typeface="Menlo Bold" charset="0"/>
                <a:cs typeface="Menlo Bold" charset="0"/>
                <a:sym typeface="Menlo Bold" charset="0"/>
              </a:rPr>
              <a:t>p.tcpDstIs</a:t>
            </a:r>
            <a:r>
              <a:rPr lang="en-US" sz="2300" baseline="0" dirty="0">
                <a:latin typeface="Menlo Regular" charset="0"/>
                <a:cs typeface="Menlo Regular" charset="0"/>
                <a:sym typeface="Menlo Regular" charset="0"/>
              </a:rPr>
              <a:t>(</a:t>
            </a:r>
            <a:r>
              <a:rPr lang="en-US" sz="2300" baseline="0" dirty="0">
                <a:solidFill>
                  <a:srgbClr val="786DC4"/>
                </a:solidFill>
                <a:latin typeface="Menlo Regular" charset="0"/>
                <a:cs typeface="Menlo Regular" charset="0"/>
                <a:sym typeface="Menlo Regular" charset="0"/>
              </a:rPr>
              <a:t>22</a:t>
            </a:r>
            <a:r>
              <a:rPr lang="en-US" sz="23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a:latin typeface="Menlo Regular" charset="0"/>
                <a:cs typeface="Menlo Regular" charset="0"/>
                <a:sym typeface="Menlo Regular" charset="0"/>
              </a:rPr>
              <a:t>    </a:t>
            </a:r>
            <a:r>
              <a:rPr lang="en-US" sz="2300" baseline="0" dirty="0">
                <a:solidFill>
                  <a:srgbClr val="B21889"/>
                </a:solidFill>
                <a:latin typeface="Menlo Regular" charset="0"/>
                <a:cs typeface="Menlo Regular" charset="0"/>
                <a:sym typeface="Menlo Regular" charset="0"/>
              </a:rPr>
              <a:t>return</a:t>
            </a:r>
            <a:r>
              <a:rPr lang="en-US" sz="2300" baseline="0" dirty="0">
                <a:latin typeface="Menlo Regular" charset="0"/>
                <a:cs typeface="Menlo Regular" charset="0"/>
                <a:sym typeface="Menlo Regular" charset="0"/>
              </a:rPr>
              <a:t> </a:t>
            </a:r>
            <a:r>
              <a:rPr lang="en-US" sz="2300" baseline="0" dirty="0">
                <a:latin typeface="Menlo Bold" charset="0"/>
                <a:cs typeface="Menlo Bold" charset="0"/>
                <a:sym typeface="Menlo Bold" charset="0"/>
              </a:rPr>
              <a:t>null</a:t>
            </a:r>
            <a:r>
              <a:rPr lang="en-US" sz="23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a:latin typeface="Menlo Regular" charset="0"/>
                <a:cs typeface="Menlo Regular" charset="0"/>
                <a:sym typeface="Menlo Regular" charset="0"/>
              </a:rPr>
              <a:t>  </a:t>
            </a:r>
            <a:r>
              <a:rPr lang="en-US" sz="2300" baseline="0" dirty="0">
                <a:solidFill>
                  <a:srgbClr val="B21889"/>
                </a:solidFill>
                <a:latin typeface="Menlo Regular" charset="0"/>
                <a:cs typeface="Menlo Regular" charset="0"/>
                <a:sym typeface="Menlo Regular" charset="0"/>
              </a:rPr>
              <a:t>else</a:t>
            </a:r>
            <a:r>
              <a:rPr lang="en-US" sz="23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a:latin typeface="Menlo Regular" charset="0"/>
                <a:cs typeface="Menlo Regular" charset="0"/>
                <a:sym typeface="Menlo Regular" charset="0"/>
              </a:rPr>
              <a:t>    </a:t>
            </a:r>
            <a:r>
              <a:rPr lang="en-US" sz="2300" baseline="0" dirty="0">
                <a:latin typeface="Menlo Bold" charset="0"/>
                <a:cs typeface="Menlo Bold" charset="0"/>
                <a:sym typeface="Menlo Bold" charset="0"/>
              </a:rPr>
              <a:t>Location</a:t>
            </a:r>
            <a:r>
              <a:rPr lang="en-US" sz="2300" baseline="0" dirty="0">
                <a:latin typeface="Menlo Regular" charset="0"/>
                <a:cs typeface="Menlo Regular" charset="0"/>
                <a:sym typeface="Menlo Regular" charset="0"/>
              </a:rPr>
              <a:t> </a:t>
            </a:r>
            <a:r>
              <a:rPr lang="en-US" sz="2300" baseline="0" dirty="0" err="1">
                <a:latin typeface="Menlo Regular" charset="0"/>
                <a:cs typeface="Menlo Regular" charset="0"/>
                <a:sym typeface="Menlo Regular" charset="0"/>
              </a:rPr>
              <a:t>sloc</a:t>
            </a:r>
            <a:r>
              <a:rPr lang="en-US" sz="2300" baseline="0" dirty="0">
                <a:latin typeface="Menlo Regular" charset="0"/>
                <a:cs typeface="Menlo Regular" charset="0"/>
                <a:sym typeface="Menlo Regular" charset="0"/>
              </a:rPr>
              <a:t> = </a:t>
            </a:r>
            <a:r>
              <a:rPr lang="en-US" sz="2300" baseline="0" dirty="0" err="1" smtClean="0">
                <a:latin typeface="Menlo Bold" charset="0"/>
                <a:cs typeface="Menlo Bold" charset="0"/>
                <a:sym typeface="Menlo Bold" charset="0"/>
              </a:rPr>
              <a:t>hostTable</a:t>
            </a:r>
            <a:r>
              <a:rPr lang="en-US" sz="2300" baseline="0" dirty="0" smtClean="0">
                <a:latin typeface="Menlo Regular" charset="0"/>
                <a:cs typeface="Menlo Regular" charset="0"/>
                <a:sym typeface="Menlo Regular" charset="0"/>
              </a:rPr>
              <a:t>(</a:t>
            </a:r>
            <a:r>
              <a:rPr lang="en-US" sz="2300" baseline="0" dirty="0" err="1">
                <a:latin typeface="Menlo Regular" charset="0"/>
                <a:cs typeface="Menlo Regular" charset="0"/>
                <a:sym typeface="Menlo Regular" charset="0"/>
              </a:rPr>
              <a:t>p.</a:t>
            </a:r>
            <a:r>
              <a:rPr lang="en-US" sz="2300" baseline="0" dirty="0" err="1">
                <a:latin typeface="Menlo Bold" charset="0"/>
                <a:cs typeface="Menlo Bold" charset="0"/>
                <a:sym typeface="Menlo Bold" charset="0"/>
              </a:rPr>
              <a:t>ethSrc</a:t>
            </a:r>
            <a:r>
              <a:rPr lang="en-US" sz="23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a:latin typeface="Menlo Regular" charset="0"/>
                <a:cs typeface="Menlo Regular" charset="0"/>
                <a:sym typeface="Menlo Regular" charset="0"/>
              </a:rPr>
              <a:t>    </a:t>
            </a:r>
            <a:r>
              <a:rPr lang="en-US" sz="2300" baseline="0" dirty="0">
                <a:latin typeface="Menlo Bold" charset="0"/>
                <a:cs typeface="Menlo Bold" charset="0"/>
                <a:sym typeface="Menlo Bold" charset="0"/>
              </a:rPr>
              <a:t>Location</a:t>
            </a:r>
            <a:r>
              <a:rPr lang="en-US" sz="2300" baseline="0" dirty="0">
                <a:latin typeface="Menlo Regular" charset="0"/>
                <a:cs typeface="Menlo Regular" charset="0"/>
                <a:sym typeface="Menlo Regular" charset="0"/>
              </a:rPr>
              <a:t> </a:t>
            </a:r>
            <a:r>
              <a:rPr lang="en-US" sz="2300" baseline="0" dirty="0" err="1">
                <a:latin typeface="Menlo Regular" charset="0"/>
                <a:cs typeface="Menlo Regular" charset="0"/>
                <a:sym typeface="Menlo Regular" charset="0"/>
              </a:rPr>
              <a:t>dloc</a:t>
            </a:r>
            <a:r>
              <a:rPr lang="en-US" sz="2300" baseline="0" dirty="0">
                <a:latin typeface="Menlo Regular" charset="0"/>
                <a:cs typeface="Menlo Regular" charset="0"/>
                <a:sym typeface="Menlo Regular" charset="0"/>
              </a:rPr>
              <a:t> = </a:t>
            </a:r>
            <a:r>
              <a:rPr lang="en-US" sz="2300" baseline="0" dirty="0" err="1" smtClean="0">
                <a:latin typeface="Menlo Bold" charset="0"/>
                <a:cs typeface="Menlo Bold" charset="0"/>
                <a:sym typeface="Menlo Bold" charset="0"/>
              </a:rPr>
              <a:t>hostTable</a:t>
            </a:r>
            <a:r>
              <a:rPr lang="en-US" sz="2300" baseline="0" dirty="0" smtClean="0">
                <a:latin typeface="Menlo Regular" charset="0"/>
                <a:cs typeface="Menlo Regular" charset="0"/>
                <a:sym typeface="Menlo Regular" charset="0"/>
              </a:rPr>
              <a:t>(</a:t>
            </a:r>
            <a:r>
              <a:rPr lang="en-US" sz="2300" baseline="0" dirty="0" err="1">
                <a:latin typeface="Menlo Regular" charset="0"/>
                <a:cs typeface="Menlo Regular" charset="0"/>
                <a:sym typeface="Menlo Regular" charset="0"/>
              </a:rPr>
              <a:t>p.</a:t>
            </a:r>
            <a:r>
              <a:rPr lang="en-US" sz="2300" baseline="0" dirty="0" err="1">
                <a:latin typeface="Menlo Bold" charset="0"/>
                <a:cs typeface="Menlo Bold" charset="0"/>
                <a:sym typeface="Menlo Bold" charset="0"/>
              </a:rPr>
              <a:t>ethDst</a:t>
            </a:r>
            <a:r>
              <a:rPr lang="en-US" sz="23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a:latin typeface="Menlo Regular" charset="0"/>
                <a:cs typeface="Menlo Regular" charset="0"/>
                <a:sym typeface="Menlo Regular" charset="0"/>
              </a:rPr>
              <a:t>    </a:t>
            </a:r>
            <a:r>
              <a:rPr lang="en-US" sz="2300" baseline="0" dirty="0" smtClean="0">
                <a:latin typeface="Menlo Bold" charset="0"/>
                <a:cs typeface="Menlo Bold" charset="0"/>
                <a:sym typeface="Menlo Bold" charset="0"/>
              </a:rPr>
              <a:t>Route </a:t>
            </a:r>
            <a:r>
              <a:rPr lang="en-US" sz="2300" baseline="0" dirty="0" smtClean="0">
                <a:latin typeface="Menlo Regular" charset="0"/>
                <a:cs typeface="Menlo Regular" charset="0"/>
                <a:sym typeface="Menlo Regular" charset="0"/>
              </a:rPr>
              <a:t>path </a:t>
            </a:r>
            <a:r>
              <a:rPr lang="en-US" sz="2300" baseline="0" dirty="0">
                <a:latin typeface="Menlo Regular" charset="0"/>
                <a:cs typeface="Menlo Regular" charset="0"/>
                <a:sym typeface="Menlo Regular" charset="0"/>
              </a:rPr>
              <a:t>= </a:t>
            </a:r>
            <a:r>
              <a:rPr lang="en-US" sz="2300" baseline="0" dirty="0" err="1" smtClean="0">
                <a:latin typeface="Menlo Regular" charset="0"/>
                <a:cs typeface="Menlo Regular" charset="0"/>
                <a:sym typeface="Menlo Regular" charset="0"/>
              </a:rPr>
              <a:t>myRoutingAlg</a:t>
            </a:r>
            <a:r>
              <a:rPr lang="en-US" sz="2300" baseline="0" dirty="0" smtClean="0">
                <a:latin typeface="Menlo Regular" charset="0"/>
                <a:cs typeface="Menlo Regular" charset="0"/>
                <a:sym typeface="Menlo Regular" charset="0"/>
              </a:rPr>
              <a:t>(</a:t>
            </a:r>
            <a:r>
              <a:rPr lang="en-US" sz="2300" baseline="0" dirty="0" smtClean="0">
                <a:latin typeface="Menlo Bold" charset="0"/>
                <a:cs typeface="Menlo Bold" charset="0"/>
                <a:sym typeface="Menlo Bold" charset="0"/>
              </a:rPr>
              <a:t>topology</a:t>
            </a:r>
            <a:r>
              <a:rPr lang="en-US" sz="2300" baseline="0" dirty="0" smtClean="0">
                <a:latin typeface="Menlo Regular" charset="0"/>
                <a:cs typeface="Menlo Regular" charset="0"/>
                <a:sym typeface="Menlo Regular" charset="0"/>
              </a:rPr>
              <a:t>(</a:t>
            </a:r>
            <a:r>
              <a:rPr lang="en-US" sz="2300" baseline="0" dirty="0">
                <a:latin typeface="Menlo Regular" charset="0"/>
                <a:cs typeface="Menlo Regular" charset="0"/>
                <a:sym typeface="Menlo Regular" charset="0"/>
              </a:rPr>
              <a:t>)</a:t>
            </a:r>
            <a:r>
              <a:rPr lang="en-US" sz="2300" baseline="0" dirty="0" smtClean="0">
                <a:latin typeface="Menlo Regular" charset="0"/>
                <a:cs typeface="Menlo Regular" charset="0"/>
                <a:sym typeface="Menlo Regular" charset="0"/>
              </a:rPr>
              <a:t>,</a:t>
            </a:r>
            <a:br>
              <a:rPr lang="en-US" sz="2300" baseline="0" dirty="0" smtClean="0">
                <a:latin typeface="Menlo Regular" charset="0"/>
                <a:cs typeface="Menlo Regular" charset="0"/>
                <a:sym typeface="Menlo Regular" charset="0"/>
              </a:rPr>
            </a:br>
            <a:r>
              <a:rPr lang="en-US" sz="2300" baseline="0" dirty="0" smtClean="0">
                <a:latin typeface="Menlo Regular" charset="0"/>
                <a:cs typeface="Menlo Regular" charset="0"/>
                <a:sym typeface="Menlo Regular" charset="0"/>
              </a:rPr>
              <a:t>                              </a:t>
            </a:r>
            <a:r>
              <a:rPr lang="en-US" sz="2300" baseline="0" dirty="0" err="1">
                <a:latin typeface="Menlo Regular" charset="0"/>
                <a:cs typeface="Menlo Regular" charset="0"/>
                <a:sym typeface="Menlo Regular" charset="0"/>
              </a:rPr>
              <a:t>sloc,dloc</a:t>
            </a:r>
            <a:r>
              <a:rPr lang="en-US" sz="23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a:solidFill>
                  <a:srgbClr val="FFFFFF"/>
                </a:solidFill>
                <a:latin typeface="Menlo Regular" charset="0"/>
                <a:cs typeface="Menlo Regular" charset="0"/>
                <a:sym typeface="Menlo Regular" charset="0"/>
              </a:rPr>
              <a:t>    </a:t>
            </a:r>
            <a:r>
              <a:rPr lang="en-US" sz="2300" baseline="0" dirty="0">
                <a:solidFill>
                  <a:srgbClr val="B21889"/>
                </a:solidFill>
                <a:latin typeface="Menlo Regular" charset="0"/>
                <a:cs typeface="Menlo Regular" charset="0"/>
                <a:sym typeface="Menlo Regular" charset="0"/>
              </a:rPr>
              <a:t>return</a:t>
            </a:r>
            <a:r>
              <a:rPr lang="en-US" sz="2300" baseline="0" dirty="0">
                <a:latin typeface="Menlo Regular" charset="0"/>
                <a:cs typeface="Menlo Regular" charset="0"/>
                <a:sym typeface="Menlo Regular" charset="0"/>
              </a:rPr>
              <a:t> </a:t>
            </a:r>
            <a:r>
              <a:rPr lang="en-US" sz="2300" baseline="0" dirty="0" smtClean="0">
                <a:latin typeface="Menlo Bold" charset="0"/>
                <a:cs typeface="Menlo Bold" charset="0"/>
                <a:sym typeface="Menlo Bold" charset="0"/>
              </a:rPr>
              <a:t>path</a:t>
            </a:r>
            <a:r>
              <a:rPr lang="en-US" sz="2300" baseline="0" dirty="0" smtClean="0">
                <a:latin typeface="Menlo Regular" charset="0"/>
                <a:cs typeface="Menlo Regular" charset="0"/>
                <a:sym typeface="Menlo Regular" charset="0"/>
              </a:rPr>
              <a:t>;</a:t>
            </a:r>
            <a:endParaRPr lang="en-US" sz="23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a:latin typeface="Menlo Regular" charset="0"/>
                <a:cs typeface="Menlo Regular" charset="0"/>
                <a:sym typeface="Menlo Regular" charset="0"/>
              </a:rPr>
              <a:t>}</a:t>
            </a:r>
          </a:p>
        </p:txBody>
      </p:sp>
      <p:sp>
        <p:nvSpPr>
          <p:cNvPr id="5" name="Rectangle 4"/>
          <p:cNvSpPr/>
          <p:nvPr/>
        </p:nvSpPr>
        <p:spPr>
          <a:xfrm>
            <a:off x="1079112" y="5592870"/>
            <a:ext cx="7041760" cy="590839"/>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Does not specify anything on flow tables!</a:t>
            </a:r>
            <a:endParaRPr kumimoji="0" lang="en-US" sz="2800" i="0" u="none" strike="noStrike" kern="0" cap="none" spc="0" normalizeH="0" baseline="0" noProof="0" dirty="0">
              <a:ln>
                <a:noFill/>
              </a:ln>
              <a:solidFill>
                <a:srgbClr val="000090"/>
              </a:solidFill>
              <a:effectLst/>
              <a:uLnTx/>
              <a:uFillTx/>
              <a:latin typeface="Calibri"/>
              <a:ea typeface="+mn-ea"/>
              <a:cs typeface="+mn-cs"/>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25</a:t>
            </a:fld>
            <a:endParaRPr lang="en-US" dirty="0">
              <a:solidFill>
                <a:schemeClr val="bg2"/>
              </a:solidFill>
            </a:endParaRPr>
          </a:p>
        </p:txBody>
      </p:sp>
    </p:spTree>
    <p:extLst>
      <p:ext uri="{BB962C8B-B14F-4D97-AF65-F5344CB8AC3E}">
        <p14:creationId xmlns:p14="http://schemas.microsoft.com/office/powerpoint/2010/main" val="3314025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pPr lvl="1"/>
            <a:r>
              <a:rPr lang="en-US" dirty="0" smtClean="0"/>
              <a:t>Programming model</a:t>
            </a:r>
          </a:p>
          <a:p>
            <a:pPr lvl="1"/>
            <a:r>
              <a:rPr lang="en-US" dirty="0" smtClean="0"/>
              <a:t>Maple/Basic</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26</a:t>
            </a:fld>
            <a:endParaRPr lang="en-US" dirty="0">
              <a:solidFill>
                <a:schemeClr val="bg2"/>
              </a:solidFill>
            </a:endParaRPr>
          </a:p>
        </p:txBody>
      </p:sp>
    </p:spTree>
    <p:extLst>
      <p:ext uri="{BB962C8B-B14F-4D97-AF65-F5344CB8AC3E}">
        <p14:creationId xmlns:p14="http://schemas.microsoft.com/office/powerpoint/2010/main" val="24172120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3600" dirty="0" smtClean="0"/>
              <a:t>Maple: Basic Idea</a:t>
            </a:r>
            <a:endParaRPr lang="en-US" sz="3600" dirty="0"/>
          </a:p>
        </p:txBody>
      </p:sp>
      <p:sp>
        <p:nvSpPr>
          <p:cNvPr id="57346" name="Rectangle 2"/>
          <p:cNvSpPr>
            <a:spLocks noGrp="1" noChangeArrowheads="1"/>
          </p:cNvSpPr>
          <p:nvPr>
            <p:ph type="body" idx="1"/>
          </p:nvPr>
        </p:nvSpPr>
        <p:spPr>
          <a:xfrm>
            <a:off x="454057" y="1133776"/>
            <a:ext cx="8318168" cy="4619625"/>
          </a:xfrm>
          <a:ln/>
        </p:spPr>
        <p:txBody>
          <a:bodyPr/>
          <a:lstStyle/>
          <a:p>
            <a:r>
              <a:rPr lang="en-US" dirty="0" smtClean="0"/>
              <a:t>Although the decision function f does </a:t>
            </a:r>
            <a:r>
              <a:rPr lang="en-US" b="1" dirty="0" smtClean="0">
                <a:solidFill>
                  <a:srgbClr val="D90B00"/>
                </a:solidFill>
              </a:rPr>
              <a:t>not</a:t>
            </a:r>
            <a:r>
              <a:rPr lang="en-US" dirty="0" smtClean="0"/>
              <a:t> specify how flow </a:t>
            </a:r>
            <a:r>
              <a:rPr lang="en-US" dirty="0"/>
              <a:t>tables are </a:t>
            </a:r>
            <a:r>
              <a:rPr lang="en-US" dirty="0" smtClean="0"/>
              <a:t>configured, if for a given decision (e.g., drop), we know the dependency of the decision, we can construct the flow table.</a:t>
            </a:r>
            <a:endParaRPr lang="en-US" dirty="0"/>
          </a:p>
          <a:p>
            <a:endParaRPr lang="en-US" dirty="0"/>
          </a:p>
        </p:txBody>
      </p:sp>
      <p:sp>
        <p:nvSpPr>
          <p:cNvPr id="1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27</a:t>
            </a:fld>
            <a:endParaRPr lang="en-US" dirty="0">
              <a:solidFill>
                <a:schemeClr val="bg2"/>
              </a:solidFill>
            </a:endParaRPr>
          </a:p>
        </p:txBody>
      </p:sp>
    </p:spTree>
    <p:extLst>
      <p:ext uri="{BB962C8B-B14F-4D97-AF65-F5344CB8AC3E}">
        <p14:creationId xmlns:p14="http://schemas.microsoft.com/office/powerpoint/2010/main" val="34729844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9"/>
                                          </p:stCondLst>
                                        </p:cTn>
                                        <p:tgtEl>
                                          <p:spTgt spid="5734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build="p" bldLvl="5"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3600" dirty="0" smtClean="0"/>
              <a:t>Maple/Basic Idea: Minimal Abstraction</a:t>
            </a:r>
            <a:endParaRPr lang="en-US" sz="3600" dirty="0"/>
          </a:p>
        </p:txBody>
      </p:sp>
      <p:sp>
        <p:nvSpPr>
          <p:cNvPr id="61442" name="Rectangle 2"/>
          <p:cNvSpPr>
            <a:spLocks noGrp="1" noChangeArrowheads="1"/>
          </p:cNvSpPr>
          <p:nvPr>
            <p:ph type="body" idx="1"/>
          </p:nvPr>
        </p:nvSpPr>
        <p:spPr>
          <a:xfrm>
            <a:off x="125412" y="1176733"/>
            <a:ext cx="8304255" cy="4155290"/>
          </a:xfrm>
          <a:ln/>
        </p:spPr>
        <p:txBody>
          <a:bodyPr/>
          <a:lstStyle/>
          <a:p>
            <a:r>
              <a:rPr lang="en-US" sz="3600" dirty="0" smtClean="0"/>
              <a:t>Only requirement: Programs use simple library to access </a:t>
            </a:r>
            <a:r>
              <a:rPr lang="en-US" sz="3600" dirty="0" err="1" smtClean="0"/>
              <a:t>pkt</a:t>
            </a:r>
            <a:r>
              <a:rPr lang="en-US" sz="3600" dirty="0" smtClean="0"/>
              <a:t> attributes:</a:t>
            </a:r>
          </a:p>
          <a:p>
            <a:endParaRPr lang="en-US" sz="3600" dirty="0">
              <a:solidFill>
                <a:srgbClr val="800000"/>
              </a:solidFill>
            </a:endParaRPr>
          </a:p>
          <a:p>
            <a:endParaRPr lang="en-US" sz="3600" dirty="0" smtClean="0">
              <a:solidFill>
                <a:srgbClr val="800000"/>
              </a:solidFill>
            </a:endParaRPr>
          </a:p>
          <a:p>
            <a:pPr marL="0" indent="0">
              <a:buNone/>
            </a:pPr>
            <a:endParaRPr lang="en-US" sz="3600" dirty="0" smtClean="0">
              <a:solidFill>
                <a:srgbClr val="800000"/>
              </a:solidFill>
            </a:endParaRPr>
          </a:p>
          <a:p>
            <a:r>
              <a:rPr lang="en-US" sz="3600" dirty="0" smtClean="0">
                <a:solidFill>
                  <a:srgbClr val="000000"/>
                </a:solidFill>
              </a:rPr>
              <a:t>Library provides both </a:t>
            </a:r>
            <a:r>
              <a:rPr lang="en-US" sz="3600" dirty="0" smtClean="0">
                <a:solidFill>
                  <a:srgbClr val="FF0000"/>
                </a:solidFill>
              </a:rPr>
              <a:t>convenience</a:t>
            </a:r>
            <a:r>
              <a:rPr lang="en-US" sz="3600" dirty="0" smtClean="0">
                <a:solidFill>
                  <a:srgbClr val="000000"/>
                </a:solidFill>
              </a:rPr>
              <a:t> and importantly, </a:t>
            </a:r>
            <a:r>
              <a:rPr lang="en-US" sz="3600" dirty="0" smtClean="0">
                <a:solidFill>
                  <a:srgbClr val="FF0000"/>
                </a:solidFill>
              </a:rPr>
              <a:t>decision dependency</a:t>
            </a:r>
            <a:r>
              <a:rPr lang="en-US" sz="3600" dirty="0" smtClean="0">
                <a:solidFill>
                  <a:srgbClr val="000000"/>
                </a:solidFill>
              </a:rPr>
              <a:t>!</a:t>
            </a:r>
          </a:p>
        </p:txBody>
      </p:sp>
      <p:pic>
        <p:nvPicPr>
          <p:cNvPr id="6" name="Picture 5"/>
          <p:cNvPicPr>
            <a:picLocks noChangeAspect="1"/>
          </p:cNvPicPr>
          <p:nvPr/>
        </p:nvPicPr>
        <p:blipFill>
          <a:blip r:embed="rId3"/>
          <a:stretch>
            <a:fillRect/>
          </a:stretch>
        </p:blipFill>
        <p:spPr>
          <a:xfrm>
            <a:off x="1446729" y="2472214"/>
            <a:ext cx="5133713" cy="977850"/>
          </a:xfrm>
          <a:prstGeom prst="rect">
            <a:avLst/>
          </a:prstGeom>
          <a:ln>
            <a:solidFill>
              <a:srgbClr val="660066"/>
            </a:solidFill>
          </a:ln>
        </p:spPr>
      </p:pic>
      <p:sp>
        <p:nvSpPr>
          <p:cNvPr id="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28</a:t>
            </a:fld>
            <a:endParaRPr lang="en-US" dirty="0">
              <a:solidFill>
                <a:schemeClr val="bg2"/>
              </a:solidFill>
            </a:endParaRPr>
          </a:p>
        </p:txBody>
      </p:sp>
    </p:spTree>
    <p:extLst>
      <p:ext uri="{BB962C8B-B14F-4D97-AF65-F5344CB8AC3E}">
        <p14:creationId xmlns:p14="http://schemas.microsoft.com/office/powerpoint/2010/main" val="3802523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3600" dirty="0" smtClean="0"/>
              <a:t>Maple/Basic in ODL: Calling Diagram</a:t>
            </a:r>
            <a:endParaRPr lang="en-US" sz="3600" dirty="0"/>
          </a:p>
        </p:txBody>
      </p:sp>
      <p:sp>
        <p:nvSpPr>
          <p:cNvPr id="61442" name="Rectangle 2"/>
          <p:cNvSpPr>
            <a:spLocks noGrp="1" noChangeArrowheads="1"/>
          </p:cNvSpPr>
          <p:nvPr>
            <p:ph type="body" idx="1"/>
          </p:nvPr>
        </p:nvSpPr>
        <p:spPr>
          <a:ln/>
        </p:spPr>
        <p:txBody>
          <a:bodyPr/>
          <a:lstStyle/>
          <a:p>
            <a:r>
              <a:rPr lang="en-US" sz="2400" dirty="0" smtClean="0"/>
              <a:t>XXX Draw the calling sequence diagram</a:t>
            </a:r>
            <a:endParaRPr lang="en-US" sz="24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29</a:t>
            </a:fld>
            <a:endParaRPr lang="en-US" dirty="0">
              <a:solidFill>
                <a:schemeClr val="bg2"/>
              </a:solidFill>
            </a:endParaRPr>
          </a:p>
        </p:txBody>
      </p:sp>
    </p:spTree>
    <p:extLst>
      <p:ext uri="{BB962C8B-B14F-4D97-AF65-F5344CB8AC3E}">
        <p14:creationId xmlns:p14="http://schemas.microsoft.com/office/powerpoint/2010/main" val="25057774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144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build="p" autoUpdateAnimBg="0"/>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45084"/>
            <a:ext cx="8767597" cy="685800"/>
          </a:xfrm>
          <a:ln/>
        </p:spPr>
        <p:txBody>
          <a:bodyPr/>
          <a:lstStyle/>
          <a:p>
            <a:r>
              <a:rPr lang="en-US" sz="3200" dirty="0" smtClean="0"/>
              <a:t>Better </a:t>
            </a:r>
            <a:r>
              <a:rPr lang="en-US" sz="3200" dirty="0" err="1" smtClean="0"/>
              <a:t>Softwarization</a:t>
            </a:r>
            <a:r>
              <a:rPr lang="en-US" sz="3200" dirty="0" smtClean="0"/>
              <a:t> </a:t>
            </a:r>
            <a:br>
              <a:rPr lang="en-US" sz="3200" dirty="0" smtClean="0"/>
            </a:br>
            <a:r>
              <a:rPr lang="en-US" sz="3200" dirty="0" smtClean="0"/>
              <a:t>for Network Programming</a:t>
            </a:r>
            <a:endParaRPr lang="en-US" sz="3200"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1460500"/>
            <a:ext cx="7697510" cy="3917396"/>
          </a:xfrm>
          <a:prstGeom prst="rect">
            <a:avLst/>
          </a:prstGeom>
        </p:spPr>
      </p:pic>
      <p:sp>
        <p:nvSpPr>
          <p:cNvPr id="2" name="Rectangle 1"/>
          <p:cNvSpPr/>
          <p:nvPr/>
        </p:nvSpPr>
        <p:spPr bwMode="auto">
          <a:xfrm>
            <a:off x="6106691" y="2822090"/>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Rectangle 7"/>
          <p:cNvSpPr/>
          <p:nvPr/>
        </p:nvSpPr>
        <p:spPr bwMode="auto">
          <a:xfrm>
            <a:off x="3808716" y="2833386"/>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9" name="Rectangle 8"/>
          <p:cNvSpPr/>
          <p:nvPr/>
        </p:nvSpPr>
        <p:spPr>
          <a:xfrm>
            <a:off x="381207" y="6027847"/>
            <a:ext cx="3617902" cy="307777"/>
          </a:xfrm>
          <a:prstGeom prst="rect">
            <a:avLst/>
          </a:prstGeom>
        </p:spPr>
        <p:txBody>
          <a:bodyPr wrap="none">
            <a:spAutoFit/>
          </a:bodyPr>
          <a:lstStyle/>
          <a:p>
            <a:r>
              <a:rPr lang="en-US" altLang="ja-JP" sz="1400" i="1" baseline="0" dirty="0" smtClean="0"/>
              <a:t>Source: Kelly </a:t>
            </a:r>
            <a:r>
              <a:rPr lang="en-US" altLang="ja-JP" sz="1400" i="1" baseline="0" dirty="0" err="1" smtClean="0"/>
              <a:t>Herrell</a:t>
            </a:r>
            <a:r>
              <a:rPr lang="en-US" altLang="ja-JP" sz="1400" i="1" baseline="0" dirty="0" smtClean="0"/>
              <a:t>, SVP, Brocade, 2015.</a:t>
            </a:r>
            <a:endParaRPr lang="en-US" sz="1400" i="1" baseline="0" dirty="0"/>
          </a:p>
        </p:txBody>
      </p:sp>
      <p:sp>
        <p:nvSpPr>
          <p:cNvPr id="11"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a:t>
            </a:fld>
            <a:endParaRPr lang="en-US" dirty="0">
              <a:solidFill>
                <a:schemeClr val="bg2"/>
              </a:solidFill>
            </a:endParaRPr>
          </a:p>
        </p:txBody>
      </p:sp>
    </p:spTree>
    <p:extLst>
      <p:ext uri="{BB962C8B-B14F-4D97-AF65-F5344CB8AC3E}">
        <p14:creationId xmlns:p14="http://schemas.microsoft.com/office/powerpoint/2010/main" val="312299858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
          <p:cNvSpPr>
            <a:spLocks noGrp="1" noChangeArrowheads="1"/>
          </p:cNvSpPr>
          <p:nvPr>
            <p:ph type="title"/>
          </p:nvPr>
        </p:nvSpPr>
        <p:spPr>
          <a:ln/>
        </p:spPr>
        <p:txBody>
          <a:bodyPr/>
          <a:lstStyle/>
          <a:p>
            <a:r>
              <a:rPr lang="en-US" sz="3600" dirty="0" smtClean="0"/>
              <a:t>Dynamic Tracing: Abstraction to Flow Tables</a:t>
            </a:r>
            <a:endParaRPr lang="en-US" sz="3600" dirty="0"/>
          </a:p>
        </p:txBody>
      </p:sp>
      <p:grpSp>
        <p:nvGrpSpPr>
          <p:cNvPr id="63496" name="Group 8"/>
          <p:cNvGrpSpPr>
            <a:grpSpLocks/>
          </p:cNvGrpSpPr>
          <p:nvPr/>
        </p:nvGrpSpPr>
        <p:grpSpPr bwMode="auto">
          <a:xfrm>
            <a:off x="3209149" y="1292336"/>
            <a:ext cx="2185988" cy="1609725"/>
            <a:chOff x="0" y="0"/>
            <a:chExt cx="2448" cy="1352"/>
          </a:xfrm>
        </p:grpSpPr>
        <p:pic>
          <p:nvPicPr>
            <p:cNvPr id="634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 y="0"/>
              <a:ext cx="744" cy="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349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8" y="8"/>
              <a:ext cx="744" cy="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349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448" cy="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63629" name="Rectangle 141"/>
          <p:cNvSpPr>
            <a:spLocks/>
          </p:cNvSpPr>
          <p:nvPr/>
        </p:nvSpPr>
        <p:spPr bwMode="auto">
          <a:xfrm>
            <a:off x="440853" y="1390650"/>
            <a:ext cx="2733857" cy="1085093"/>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spcBef>
                <a:spcPts val="2835"/>
              </a:spcBef>
            </a:pPr>
            <a:r>
              <a:rPr lang="en-US" sz="1900" b="1" baseline="0" dirty="0">
                <a:solidFill>
                  <a:srgbClr val="606060"/>
                </a:solidFill>
                <a:latin typeface="Helvetica Neue" charset="0"/>
                <a:cs typeface="Helvetica Neue" charset="0"/>
                <a:sym typeface="Helvetica Neue" charset="0"/>
              </a:rPr>
              <a:t>1</a:t>
            </a:r>
            <a:r>
              <a:rPr lang="en-US" sz="1900" baseline="0" dirty="0" smtClean="0">
                <a:solidFill>
                  <a:srgbClr val="606060"/>
                </a:solidFill>
                <a:latin typeface="Helvetica Neue" charset="0"/>
                <a:cs typeface="Helvetica Neue" charset="0"/>
                <a:sym typeface="Helvetica Neue" charset="0"/>
              </a:rPr>
              <a:t>. </a:t>
            </a:r>
            <a:r>
              <a:rPr lang="en-US" sz="1900" b="1" baseline="0" dirty="0" smtClean="0">
                <a:solidFill>
                  <a:srgbClr val="FF0000"/>
                </a:solidFill>
                <a:latin typeface="Helvetica Neue" charset="0"/>
                <a:cs typeface="Helvetica Neue" charset="0"/>
                <a:sym typeface="Helvetica Neue" charset="0"/>
              </a:rPr>
              <a:t>Observes decision dependency</a:t>
            </a:r>
            <a:r>
              <a:rPr lang="en-US" sz="1900" baseline="0" dirty="0" smtClean="0">
                <a:solidFill>
                  <a:srgbClr val="606060"/>
                </a:solidFill>
                <a:latin typeface="Helvetica Neue" charset="0"/>
                <a:cs typeface="Helvetica Neue" charset="0"/>
                <a:sym typeface="Helvetica Neue" charset="0"/>
              </a:rPr>
              <a:t> of f on </a:t>
            </a:r>
            <a:r>
              <a:rPr lang="en-US" sz="1900" baseline="0" dirty="0" err="1" smtClean="0">
                <a:solidFill>
                  <a:srgbClr val="606060"/>
                </a:solidFill>
                <a:latin typeface="Helvetica Neue" charset="0"/>
                <a:cs typeface="Helvetica Neue" charset="0"/>
                <a:sym typeface="Helvetica Neue" charset="0"/>
              </a:rPr>
              <a:t>pkt</a:t>
            </a:r>
            <a:r>
              <a:rPr lang="en-US" sz="1900" baseline="0" dirty="0" smtClean="0">
                <a:solidFill>
                  <a:srgbClr val="606060"/>
                </a:solidFill>
                <a:latin typeface="Helvetica Neue" charset="0"/>
                <a:cs typeface="Helvetica Neue" charset="0"/>
                <a:sym typeface="Helvetica Neue" charset="0"/>
              </a:rPr>
              <a:t> attributes.</a:t>
            </a:r>
            <a:endParaRPr lang="en-US" sz="1900" baseline="0" dirty="0">
              <a:solidFill>
                <a:srgbClr val="606060"/>
              </a:solidFill>
              <a:latin typeface="Helvetica Neue" charset="0"/>
              <a:cs typeface="Helvetica Neue" charset="0"/>
              <a:sym typeface="Helvetica Neue" charset="0"/>
            </a:endParaRPr>
          </a:p>
        </p:txBody>
      </p:sp>
      <p:grpSp>
        <p:nvGrpSpPr>
          <p:cNvPr id="3" name="Group 2"/>
          <p:cNvGrpSpPr/>
          <p:nvPr/>
        </p:nvGrpSpPr>
        <p:grpSpPr>
          <a:xfrm>
            <a:off x="5495046" y="3145754"/>
            <a:ext cx="3410851" cy="2953960"/>
            <a:chOff x="5495046" y="3145754"/>
            <a:chExt cx="3410851" cy="2953960"/>
          </a:xfrm>
        </p:grpSpPr>
        <p:sp>
          <p:nvSpPr>
            <p:cNvPr id="63490" name="AutoShape 2"/>
            <p:cNvSpPr>
              <a:spLocks/>
            </p:cNvSpPr>
            <p:nvPr/>
          </p:nvSpPr>
          <p:spPr bwMode="auto">
            <a:xfrm rot="2428321">
              <a:off x="5495046" y="3145754"/>
              <a:ext cx="827592" cy="287532"/>
            </a:xfrm>
            <a:prstGeom prst="rightArrow">
              <a:avLst>
                <a:gd name="adj1" fmla="val 32000"/>
                <a:gd name="adj2" fmla="val 141936"/>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endParaRPr lang="en-US"/>
            </a:p>
          </p:txBody>
        </p:sp>
        <p:pic>
          <p:nvPicPr>
            <p:cNvPr id="6349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8363" y="3297233"/>
              <a:ext cx="2185988"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3630" name="Rectangle 142"/>
            <p:cNvSpPr>
              <a:spLocks/>
            </p:cNvSpPr>
            <p:nvPr/>
          </p:nvSpPr>
          <p:spPr bwMode="auto">
            <a:xfrm>
              <a:off x="5798791" y="5204003"/>
              <a:ext cx="3107106" cy="895711"/>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spcBef>
                  <a:spcPts val="2835"/>
                </a:spcBef>
              </a:pPr>
              <a:r>
                <a:rPr lang="en-US" sz="1900" b="1" baseline="0" dirty="0">
                  <a:solidFill>
                    <a:srgbClr val="606060"/>
                  </a:solidFill>
                  <a:latin typeface="Helvetica Neue" charset="0"/>
                  <a:cs typeface="Helvetica Neue" charset="0"/>
                  <a:sym typeface="Helvetica Neue" charset="0"/>
                </a:rPr>
                <a:t>2</a:t>
              </a:r>
              <a:r>
                <a:rPr lang="en-US" sz="1900" baseline="0" dirty="0">
                  <a:solidFill>
                    <a:srgbClr val="606060"/>
                  </a:solidFill>
                  <a:latin typeface="Helvetica Neue" charset="0"/>
                  <a:cs typeface="Helvetica Neue" charset="0"/>
                  <a:sym typeface="Helvetica Neue" charset="0"/>
                </a:rPr>
                <a:t>. </a:t>
              </a:r>
              <a:r>
                <a:rPr lang="en-US" sz="1900" baseline="0" dirty="0" smtClean="0">
                  <a:solidFill>
                    <a:srgbClr val="606060"/>
                  </a:solidFill>
                  <a:latin typeface="Helvetica Neue" charset="0"/>
                  <a:cs typeface="Helvetica Neue" charset="0"/>
                  <a:sym typeface="Helvetica Neue" charset="0"/>
                </a:rPr>
                <a:t>Builds a </a:t>
              </a:r>
              <a:r>
                <a:rPr lang="en-US" sz="1900" b="1" baseline="0" dirty="0" smtClean="0">
                  <a:solidFill>
                    <a:srgbClr val="FF0000"/>
                  </a:solidFill>
                  <a:latin typeface="Helvetica Neue" charset="0"/>
                  <a:cs typeface="Helvetica Neue" charset="0"/>
                  <a:sym typeface="Helvetica Neue" charset="0"/>
                </a:rPr>
                <a:t>trace </a:t>
              </a:r>
              <a:r>
                <a:rPr lang="en-US" sz="1900" b="1" baseline="0" dirty="0">
                  <a:solidFill>
                    <a:srgbClr val="FF0000"/>
                  </a:solidFill>
                  <a:latin typeface="Helvetica Neue" charset="0"/>
                  <a:cs typeface="Helvetica Neue" charset="0"/>
                  <a:sym typeface="Helvetica Neue" charset="0"/>
                </a:rPr>
                <a:t>tree (TT)</a:t>
              </a:r>
              <a:r>
                <a:rPr lang="en-US" sz="1900" baseline="0" dirty="0">
                  <a:solidFill>
                    <a:srgbClr val="606060"/>
                  </a:solidFill>
                  <a:latin typeface="Helvetica Neue" charset="0"/>
                  <a:cs typeface="Helvetica Neue" charset="0"/>
                  <a:sym typeface="Helvetica Neue" charset="0"/>
                </a:rPr>
                <a:t>, a </a:t>
              </a:r>
              <a:r>
                <a:rPr lang="en-US" sz="1900" baseline="0" dirty="0" smtClean="0">
                  <a:solidFill>
                    <a:srgbClr val="606060"/>
                  </a:solidFill>
                  <a:latin typeface="Helvetica Neue" charset="0"/>
                  <a:cs typeface="Helvetica Neue" charset="0"/>
                  <a:sym typeface="Helvetica Neue" charset="0"/>
                </a:rPr>
                <a:t>general, partial </a:t>
              </a:r>
              <a:r>
                <a:rPr lang="en-US" sz="1900" baseline="0" dirty="0">
                  <a:solidFill>
                    <a:srgbClr val="606060"/>
                  </a:solidFill>
                  <a:latin typeface="Helvetica Neue" charset="0"/>
                  <a:cs typeface="Helvetica Neue" charset="0"/>
                  <a:sym typeface="Helvetica Neue" charset="0"/>
                </a:rPr>
                <a:t>decision </a:t>
              </a:r>
              <a:r>
                <a:rPr lang="en-US" sz="1900" baseline="0" dirty="0" smtClean="0">
                  <a:solidFill>
                    <a:srgbClr val="606060"/>
                  </a:solidFill>
                  <a:latin typeface="Helvetica Neue" charset="0"/>
                  <a:cs typeface="Helvetica Neue" charset="0"/>
                  <a:sym typeface="Helvetica Neue" charset="0"/>
                </a:rPr>
                <a:t>tree representation </a:t>
              </a:r>
              <a:r>
                <a:rPr lang="en-US" sz="1900" baseline="0" dirty="0">
                  <a:solidFill>
                    <a:srgbClr val="606060"/>
                  </a:solidFill>
                  <a:latin typeface="Helvetica Neue" charset="0"/>
                  <a:cs typeface="Helvetica Neue" charset="0"/>
                  <a:sym typeface="Helvetica Neue" charset="0"/>
                </a:rPr>
                <a:t>o</a:t>
              </a:r>
              <a:r>
                <a:rPr lang="en-US" sz="1900" baseline="0" dirty="0" smtClean="0">
                  <a:solidFill>
                    <a:srgbClr val="606060"/>
                  </a:solidFill>
                  <a:latin typeface="Helvetica Neue" charset="0"/>
                  <a:cs typeface="Helvetica Neue" charset="0"/>
                  <a:sym typeface="Helvetica Neue" charset="0"/>
                </a:rPr>
                <a:t>f f.</a:t>
              </a:r>
              <a:endParaRPr lang="en-US" sz="1900" baseline="0" dirty="0">
                <a:solidFill>
                  <a:srgbClr val="606060"/>
                </a:solidFill>
                <a:latin typeface="Helvetica Neue" charset="0"/>
                <a:cs typeface="Helvetica Neue" charset="0"/>
                <a:sym typeface="Helvetica Neue" charset="0"/>
              </a:endParaRPr>
            </a:p>
          </p:txBody>
        </p:sp>
      </p:grpSp>
      <p:grpSp>
        <p:nvGrpSpPr>
          <p:cNvPr id="8" name="Group 7"/>
          <p:cNvGrpSpPr/>
          <p:nvPr/>
        </p:nvGrpSpPr>
        <p:grpSpPr>
          <a:xfrm>
            <a:off x="183799" y="3760098"/>
            <a:ext cx="6023895" cy="2673848"/>
            <a:chOff x="183799" y="3760098"/>
            <a:chExt cx="6023895" cy="2673848"/>
          </a:xfrm>
        </p:grpSpPr>
        <p:grpSp>
          <p:nvGrpSpPr>
            <p:cNvPr id="7" name="Group 6"/>
            <p:cNvGrpSpPr/>
            <p:nvPr/>
          </p:nvGrpSpPr>
          <p:grpSpPr>
            <a:xfrm>
              <a:off x="183799" y="3760098"/>
              <a:ext cx="5497261" cy="1957661"/>
              <a:chOff x="0" y="3810232"/>
              <a:chExt cx="5497261" cy="1957661"/>
            </a:xfrm>
          </p:grpSpPr>
          <p:pic>
            <p:nvPicPr>
              <p:cNvPr id="5" name="Picture 4"/>
              <p:cNvPicPr>
                <a:picLocks noChangeAspect="1"/>
              </p:cNvPicPr>
              <p:nvPr/>
            </p:nvPicPr>
            <p:blipFill>
              <a:blip r:embed="rId7"/>
              <a:stretch>
                <a:fillRect/>
              </a:stretch>
            </p:blipFill>
            <p:spPr>
              <a:xfrm>
                <a:off x="0" y="3964493"/>
                <a:ext cx="5346700" cy="1803400"/>
              </a:xfrm>
              <a:prstGeom prst="rect">
                <a:avLst/>
              </a:prstGeom>
            </p:spPr>
          </p:pic>
          <p:sp>
            <p:nvSpPr>
              <p:cNvPr id="6" name="Rectangle 5"/>
              <p:cNvSpPr/>
              <p:nvPr/>
            </p:nvSpPr>
            <p:spPr bwMode="auto">
              <a:xfrm>
                <a:off x="4578266" y="3810232"/>
                <a:ext cx="918995" cy="73530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15" name="AutoShape 2"/>
            <p:cNvSpPr>
              <a:spLocks/>
            </p:cNvSpPr>
            <p:nvPr/>
          </p:nvSpPr>
          <p:spPr bwMode="auto">
            <a:xfrm rot="8918078">
              <a:off x="5380102" y="4167155"/>
              <a:ext cx="827592" cy="287532"/>
            </a:xfrm>
            <a:prstGeom prst="rightArrow">
              <a:avLst>
                <a:gd name="adj1" fmla="val 32000"/>
                <a:gd name="adj2" fmla="val 141936"/>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9" name="Rectangle 141"/>
            <p:cNvSpPr>
              <a:spLocks/>
            </p:cNvSpPr>
            <p:nvPr/>
          </p:nvSpPr>
          <p:spPr bwMode="auto">
            <a:xfrm>
              <a:off x="442872" y="5603956"/>
              <a:ext cx="3049309" cy="829990"/>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spcBef>
                  <a:spcPts val="2835"/>
                </a:spcBef>
              </a:pPr>
              <a:r>
                <a:rPr lang="en-US" sz="1900" b="1" baseline="0" dirty="0">
                  <a:solidFill>
                    <a:srgbClr val="606060"/>
                  </a:solidFill>
                  <a:latin typeface="Helvetica Neue" charset="0"/>
                  <a:cs typeface="Helvetica Neue" charset="0"/>
                  <a:sym typeface="Helvetica Neue" charset="0"/>
                </a:rPr>
                <a:t>3</a:t>
              </a:r>
              <a:r>
                <a:rPr lang="en-US" sz="1900" baseline="0" dirty="0" smtClean="0">
                  <a:solidFill>
                    <a:srgbClr val="606060"/>
                  </a:solidFill>
                  <a:latin typeface="Helvetica Neue" charset="0"/>
                  <a:cs typeface="Helvetica Neue" charset="0"/>
                  <a:sym typeface="Helvetica Neue" charset="0"/>
                </a:rPr>
                <a:t>. </a:t>
              </a:r>
              <a:r>
                <a:rPr lang="en-US" sz="1900" b="1" baseline="0" dirty="0" smtClean="0">
                  <a:solidFill>
                    <a:srgbClr val="FF0000"/>
                  </a:solidFill>
                  <a:latin typeface="Helvetica Neue" charset="0"/>
                  <a:cs typeface="Helvetica Neue" charset="0"/>
                  <a:sym typeface="Helvetica Neue" charset="0"/>
                </a:rPr>
                <a:t>Compile</a:t>
              </a:r>
              <a:r>
                <a:rPr lang="en-US" sz="1900" baseline="0" dirty="0" smtClean="0">
                  <a:solidFill>
                    <a:srgbClr val="606060"/>
                  </a:solidFill>
                  <a:latin typeface="Helvetica Neue" charset="0"/>
                  <a:cs typeface="Helvetica Neue" charset="0"/>
                  <a:sym typeface="Helvetica Neue" charset="0"/>
                </a:rPr>
                <a:t> trace tree to generate flow tables (FTs).</a:t>
              </a:r>
              <a:endParaRPr lang="en-US" sz="1900" baseline="0" dirty="0">
                <a:solidFill>
                  <a:srgbClr val="606060"/>
                </a:solidFill>
                <a:latin typeface="Helvetica Neue" charset="0"/>
                <a:cs typeface="Helvetica Neue" charset="0"/>
                <a:sym typeface="Helvetica Neue" charset="0"/>
              </a:endParaRPr>
            </a:p>
          </p:txBody>
        </p:sp>
      </p:grpSp>
      <p:sp>
        <p:nvSpPr>
          <p:cNvPr id="1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30</a:t>
            </a:fld>
            <a:endParaRPr lang="en-US" dirty="0">
              <a:solidFill>
                <a:schemeClr val="bg2"/>
              </a:solidFill>
            </a:endParaRPr>
          </a:p>
        </p:txBody>
      </p:sp>
    </p:spTree>
    <p:extLst>
      <p:ext uri="{BB962C8B-B14F-4D97-AF65-F5344CB8AC3E}">
        <p14:creationId xmlns:p14="http://schemas.microsoft.com/office/powerpoint/2010/main" val="20635805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783993"/>
            <a:ext cx="3243263" cy="571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topology(</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path;</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567189"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863754"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4" name="Oval 8"/>
          <p:cNvSpPr>
            <a:spLocks/>
          </p:cNvSpPr>
          <p:nvPr/>
        </p:nvSpPr>
        <p:spPr bwMode="auto">
          <a:xfrm>
            <a:off x="3875125" y="3875525"/>
            <a:ext cx="1436157" cy="588507"/>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562178"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7" name="Line 11"/>
          <p:cNvSpPr>
            <a:spLocks noChangeShapeType="1"/>
          </p:cNvSpPr>
          <p:nvPr/>
        </p:nvSpPr>
        <p:spPr bwMode="auto">
          <a:xfrm>
            <a:off x="4552920" y="4461821"/>
            <a:ext cx="1440" cy="93863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588074" y="3629689"/>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5549" name="Rectangle 13"/>
          <p:cNvSpPr>
            <a:spLocks/>
          </p:cNvSpPr>
          <p:nvPr/>
        </p:nvSpPr>
        <p:spPr bwMode="auto">
          <a:xfrm>
            <a:off x="4564857" y="4492548"/>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31</a:t>
            </a:fld>
            <a:endParaRPr lang="en-US" dirty="0">
              <a:solidFill>
                <a:schemeClr val="bg2"/>
              </a:solidFill>
            </a:endParaRPr>
          </a:p>
        </p:txBody>
      </p:sp>
      <p:sp>
        <p:nvSpPr>
          <p:cNvPr id="65545" name="Rectangle 9"/>
          <p:cNvSpPr>
            <a:spLocks/>
          </p:cNvSpPr>
          <p:nvPr/>
        </p:nvSpPr>
        <p:spPr bwMode="auto">
          <a:xfrm>
            <a:off x="4246156" y="506794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Tree>
    <p:extLst>
      <p:ext uri="{BB962C8B-B14F-4D97-AF65-F5344CB8AC3E}">
        <p14:creationId xmlns:p14="http://schemas.microsoft.com/office/powerpoint/2010/main" val="1572901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541"/>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6554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6554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6554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499"/>
                                          </p:stCondLst>
                                        </p:cTn>
                                        <p:tgtEl>
                                          <p:spTgt spid="6554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6554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65547"/>
                                        </p:tgtEl>
                                        <p:attrNameLst>
                                          <p:attrName>style.visibility</p:attrName>
                                        </p:attrNameLst>
                                      </p:cBhvr>
                                      <p:to>
                                        <p:strVal val="visible"/>
                                      </p:to>
                                    </p:se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499"/>
                                          </p:stCondLst>
                                        </p:cTn>
                                        <p:tgtEl>
                                          <p:spTgt spid="655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65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animBg="1"/>
      <p:bldP spid="65540" grpId="0" animBg="1" autoUpdateAnimBg="0"/>
      <p:bldP spid="65541" grpId="0" animBg="1"/>
      <p:bldP spid="65542" grpId="0" autoUpdateAnimBg="0"/>
      <p:bldP spid="65543" grpId="0" animBg="1" autoUpdateAnimBg="0"/>
      <p:bldP spid="65544" grpId="0" animBg="1" autoUpdateAnimBg="0"/>
      <p:bldP spid="65546" grpId="0" animBg="1"/>
      <p:bldP spid="65547" grpId="0" animBg="1"/>
      <p:bldP spid="65548" grpId="0" autoUpdateAnimBg="0"/>
      <p:bldP spid="65549" grpId="0" autoUpdateAnimBg="0"/>
      <p:bldP spid="65545" grpId="0" animBg="1"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7586" name="AutoShape 2"/>
          <p:cNvSpPr>
            <a:spLocks/>
          </p:cNvSpPr>
          <p:nvPr/>
        </p:nvSpPr>
        <p:spPr bwMode="auto">
          <a:xfrm>
            <a:off x="4914900" y="19050"/>
            <a:ext cx="2264569" cy="466725"/>
          </a:xfrm>
          <a:prstGeom prst="roundRect">
            <a:avLst>
              <a:gd name="adj" fmla="val 30611"/>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baseline="0" dirty="0"/>
          </a:p>
        </p:txBody>
      </p:sp>
      <p:sp>
        <p:nvSpPr>
          <p:cNvPr id="67587" name="Oval 3"/>
          <p:cNvSpPr>
            <a:spLocks/>
          </p:cNvSpPr>
          <p:nvPr/>
        </p:nvSpPr>
        <p:spPr bwMode="auto">
          <a:xfrm>
            <a:off x="7480215" y="0"/>
            <a:ext cx="1663785" cy="1264765"/>
          </a:xfrm>
          <a:prstGeom prst="ellipse">
            <a:avLst/>
          </a:prstGeom>
          <a:solidFill>
            <a:srgbClr val="66B13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EthDst:1,</a:t>
            </a:r>
          </a:p>
          <a:p>
            <a:r>
              <a:rPr lang="en-US" sz="1500" baseline="0">
                <a:latin typeface="Menlo Regular" charset="0"/>
                <a:cs typeface="Menlo Regular" charset="0"/>
                <a:sym typeface="Menlo Regular" charset="0"/>
              </a:rPr>
              <a:t>TcpDst:22</a:t>
            </a:r>
          </a:p>
        </p:txBody>
      </p:sp>
      <p:sp>
        <p:nvSpPr>
          <p:cNvPr id="67596" name="Rectangle 12"/>
          <p:cNvSpPr>
            <a:spLocks/>
          </p:cNvSpPr>
          <p:nvPr/>
        </p:nvSpPr>
        <p:spPr bwMode="auto">
          <a:xfrm>
            <a:off x="3259571" y="2389533"/>
            <a:ext cx="843564" cy="368420"/>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null</a:t>
            </a:r>
          </a:p>
        </p:txBody>
      </p:sp>
      <p:sp>
        <p:nvSpPr>
          <p:cNvPr id="67597" name="Line 13"/>
          <p:cNvSpPr>
            <a:spLocks noChangeShapeType="1"/>
          </p:cNvSpPr>
          <p:nvPr/>
        </p:nvSpPr>
        <p:spPr bwMode="auto">
          <a:xfrm>
            <a:off x="3676444" y="2060651"/>
            <a:ext cx="0" cy="34170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8" name="Rectangle 14"/>
          <p:cNvSpPr>
            <a:spLocks/>
          </p:cNvSpPr>
          <p:nvPr/>
        </p:nvSpPr>
        <p:spPr bwMode="auto">
          <a:xfrm>
            <a:off x="3713126" y="2120269"/>
            <a:ext cx="68469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true</a:t>
            </a:r>
          </a:p>
        </p:txBody>
      </p:sp>
      <p:sp>
        <p:nvSpPr>
          <p:cNvPr id="67599" name="AutoShape 15"/>
          <p:cNvSpPr>
            <a:spLocks/>
          </p:cNvSpPr>
          <p:nvPr/>
        </p:nvSpPr>
        <p:spPr bwMode="auto">
          <a:xfrm>
            <a:off x="2540178" y="1269942"/>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7600" name="Rectangle 16"/>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67601" name="Rectangle 17"/>
          <p:cNvSpPr>
            <a:spLocks/>
          </p:cNvSpPr>
          <p:nvPr/>
        </p:nvSpPr>
        <p:spPr bwMode="auto">
          <a:xfrm>
            <a:off x="5449788" y="65916"/>
            <a:ext cx="1415139"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Trace Tree</a:t>
            </a:r>
          </a:p>
        </p:txBody>
      </p:sp>
      <p:grpSp>
        <p:nvGrpSpPr>
          <p:cNvPr id="2" name="Group 1"/>
          <p:cNvGrpSpPr/>
          <p:nvPr/>
        </p:nvGrpSpPr>
        <p:grpSpPr>
          <a:xfrm>
            <a:off x="4836319" y="1268409"/>
            <a:ext cx="2578893" cy="5169461"/>
            <a:chOff x="4836319" y="1268409"/>
            <a:chExt cx="2578893" cy="5169461"/>
          </a:xfrm>
        </p:grpSpPr>
        <p:sp>
          <p:nvSpPr>
            <p:cNvPr id="67588"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89"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0"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1"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7592" name="Rectangle 8"/>
            <p:cNvSpPr>
              <a:spLocks/>
            </p:cNvSpPr>
            <p:nvPr/>
          </p:nvSpPr>
          <p:spPr bwMode="auto">
            <a:xfrm>
              <a:off x="6908007" y="5608449"/>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7593"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a:t>
              </a:r>
            </a:p>
          </p:txBody>
        </p:sp>
        <p:sp>
          <p:nvSpPr>
            <p:cNvPr id="67594"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5"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67602"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67605" name="Oval 21"/>
            <p:cNvSpPr>
              <a:spLocks/>
            </p:cNvSpPr>
            <p:nvPr/>
          </p:nvSpPr>
          <p:spPr bwMode="auto">
            <a:xfrm>
              <a:off x="6185173" y="3324225"/>
              <a:ext cx="1172890"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760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7607" name="Rectangle 23"/>
            <p:cNvSpPr>
              <a:spLocks/>
            </p:cNvSpPr>
            <p:nvPr/>
          </p:nvSpPr>
          <p:spPr bwMode="auto">
            <a:xfrm>
              <a:off x="6479381" y="591399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5"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grpSp>
      <p:sp>
        <p:nvSpPr>
          <p:cNvPr id="2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32</a:t>
            </a:fld>
            <a:endParaRPr lang="en-US" dirty="0">
              <a:solidFill>
                <a:schemeClr val="bg2"/>
              </a:solidFill>
            </a:endParaRPr>
          </a:p>
        </p:txBody>
      </p:sp>
      <p:sp>
        <p:nvSpPr>
          <p:cNvPr id="27" name="Rectangle 2"/>
          <p:cNvSpPr>
            <a:spLocks/>
          </p:cNvSpPr>
          <p:nvPr/>
        </p:nvSpPr>
        <p:spPr bwMode="auto">
          <a:xfrm>
            <a:off x="85725" y="1097593"/>
            <a:ext cx="3243263" cy="571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 </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topology(</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path;</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Tree>
    <p:extLst>
      <p:ext uri="{BB962C8B-B14F-4D97-AF65-F5344CB8AC3E}">
        <p14:creationId xmlns:p14="http://schemas.microsoft.com/office/powerpoint/2010/main" val="4087909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5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5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59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59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75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animBg="1"/>
      <p:bldP spid="67596" grpId="0" animBg="1"/>
      <p:bldP spid="67597" grpId="0" animBg="1"/>
      <p:bldP spid="67598" grpId="0"/>
      <p:bldP spid="6759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7586" name="AutoShape 2"/>
          <p:cNvSpPr>
            <a:spLocks/>
          </p:cNvSpPr>
          <p:nvPr/>
        </p:nvSpPr>
        <p:spPr bwMode="auto">
          <a:xfrm>
            <a:off x="4914900" y="19050"/>
            <a:ext cx="2264569" cy="466725"/>
          </a:xfrm>
          <a:prstGeom prst="roundRect">
            <a:avLst>
              <a:gd name="adj" fmla="val 30611"/>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baseline="0" dirty="0"/>
          </a:p>
        </p:txBody>
      </p:sp>
      <p:sp>
        <p:nvSpPr>
          <p:cNvPr id="67587" name="Oval 3"/>
          <p:cNvSpPr>
            <a:spLocks/>
          </p:cNvSpPr>
          <p:nvPr/>
        </p:nvSpPr>
        <p:spPr bwMode="auto">
          <a:xfrm>
            <a:off x="7480215" y="0"/>
            <a:ext cx="1663785" cy="1264765"/>
          </a:xfrm>
          <a:prstGeom prst="ellipse">
            <a:avLst/>
          </a:prstGeom>
          <a:solidFill>
            <a:srgbClr val="66B13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EthDst:1,</a:t>
            </a:r>
          </a:p>
          <a:p>
            <a:r>
              <a:rPr lang="en-US" sz="1500" baseline="0">
                <a:latin typeface="Menlo Regular" charset="0"/>
                <a:cs typeface="Menlo Regular" charset="0"/>
                <a:sym typeface="Menlo Regular" charset="0"/>
              </a:rPr>
              <a:t>TcpDst:22</a:t>
            </a:r>
          </a:p>
        </p:txBody>
      </p:sp>
      <p:sp>
        <p:nvSpPr>
          <p:cNvPr id="67596" name="Rectangle 12"/>
          <p:cNvSpPr>
            <a:spLocks/>
          </p:cNvSpPr>
          <p:nvPr/>
        </p:nvSpPr>
        <p:spPr bwMode="auto">
          <a:xfrm>
            <a:off x="3259571" y="2389533"/>
            <a:ext cx="843564" cy="368420"/>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null</a:t>
            </a:r>
          </a:p>
        </p:txBody>
      </p:sp>
      <p:sp>
        <p:nvSpPr>
          <p:cNvPr id="67597" name="Line 13"/>
          <p:cNvSpPr>
            <a:spLocks noChangeShapeType="1"/>
          </p:cNvSpPr>
          <p:nvPr/>
        </p:nvSpPr>
        <p:spPr bwMode="auto">
          <a:xfrm>
            <a:off x="3676444" y="2060651"/>
            <a:ext cx="0" cy="34170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8" name="Rectangle 14"/>
          <p:cNvSpPr>
            <a:spLocks/>
          </p:cNvSpPr>
          <p:nvPr/>
        </p:nvSpPr>
        <p:spPr bwMode="auto">
          <a:xfrm>
            <a:off x="3713125" y="2120268"/>
            <a:ext cx="7082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true</a:t>
            </a:r>
          </a:p>
        </p:txBody>
      </p:sp>
      <p:sp>
        <p:nvSpPr>
          <p:cNvPr id="67599" name="AutoShape 15"/>
          <p:cNvSpPr>
            <a:spLocks/>
          </p:cNvSpPr>
          <p:nvPr/>
        </p:nvSpPr>
        <p:spPr bwMode="auto">
          <a:xfrm>
            <a:off x="2540178" y="1269942"/>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7600" name="Rectangle 16"/>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67601" name="Rectangle 17"/>
          <p:cNvSpPr>
            <a:spLocks/>
          </p:cNvSpPr>
          <p:nvPr/>
        </p:nvSpPr>
        <p:spPr bwMode="auto">
          <a:xfrm>
            <a:off x="5449788" y="65916"/>
            <a:ext cx="1415139"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Trace Tree</a:t>
            </a:r>
          </a:p>
        </p:txBody>
      </p:sp>
      <p:grpSp>
        <p:nvGrpSpPr>
          <p:cNvPr id="2" name="Group 1"/>
          <p:cNvGrpSpPr/>
          <p:nvPr/>
        </p:nvGrpSpPr>
        <p:grpSpPr>
          <a:xfrm>
            <a:off x="4836319" y="1268409"/>
            <a:ext cx="2578893" cy="5138101"/>
            <a:chOff x="4836319" y="1268409"/>
            <a:chExt cx="2578893" cy="5138101"/>
          </a:xfrm>
        </p:grpSpPr>
        <p:sp>
          <p:nvSpPr>
            <p:cNvPr id="67588"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89"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0"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1"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7592" name="Rectangle 8"/>
            <p:cNvSpPr>
              <a:spLocks/>
            </p:cNvSpPr>
            <p:nvPr/>
          </p:nvSpPr>
          <p:spPr bwMode="auto">
            <a:xfrm>
              <a:off x="6908007" y="5577089"/>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7593"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FF0000"/>
                  </a:solidFill>
                  <a:latin typeface="Menlo Regular" charset="0"/>
                  <a:cs typeface="Menlo Regular" charset="0"/>
                  <a:sym typeface="Menlo Regular" charset="0"/>
                </a:rPr>
                <a:t>null</a:t>
              </a:r>
              <a:endParaRPr lang="en-US" sz="1400" b="1" baseline="0" dirty="0">
                <a:solidFill>
                  <a:srgbClr val="FF0000"/>
                </a:solidFill>
                <a:latin typeface="Menlo Regular" charset="0"/>
                <a:cs typeface="Menlo Regular" charset="0"/>
                <a:sym typeface="Menlo Regular" charset="0"/>
              </a:endParaRPr>
            </a:p>
          </p:txBody>
        </p:sp>
        <p:sp>
          <p:nvSpPr>
            <p:cNvPr id="67594"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5"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67602"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67605" name="Oval 21"/>
            <p:cNvSpPr>
              <a:spLocks/>
            </p:cNvSpPr>
            <p:nvPr/>
          </p:nvSpPr>
          <p:spPr bwMode="auto">
            <a:xfrm>
              <a:off x="6198451" y="3324225"/>
              <a:ext cx="1170717"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760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7607" name="Rectangle 23"/>
            <p:cNvSpPr>
              <a:spLocks/>
            </p:cNvSpPr>
            <p:nvPr/>
          </p:nvSpPr>
          <p:spPr bwMode="auto">
            <a:xfrm>
              <a:off x="6479381" y="588263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5"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grpSp>
      <p:sp>
        <p:nvSpPr>
          <p:cNvPr id="2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33</a:t>
            </a:fld>
            <a:endParaRPr lang="en-US" dirty="0">
              <a:solidFill>
                <a:schemeClr val="bg2"/>
              </a:solidFill>
            </a:endParaRPr>
          </a:p>
        </p:txBody>
      </p:sp>
      <p:sp>
        <p:nvSpPr>
          <p:cNvPr id="27" name="Rectangle 2"/>
          <p:cNvSpPr>
            <a:spLocks/>
          </p:cNvSpPr>
          <p:nvPr/>
        </p:nvSpPr>
        <p:spPr bwMode="auto">
          <a:xfrm>
            <a:off x="85725" y="1097593"/>
            <a:ext cx="3243263" cy="571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topology(</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path;</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Tree>
    <p:extLst>
      <p:ext uri="{BB962C8B-B14F-4D97-AF65-F5344CB8AC3E}">
        <p14:creationId xmlns:p14="http://schemas.microsoft.com/office/powerpoint/2010/main" val="34671444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4000" dirty="0" smtClean="0"/>
              <a:t>Trace Tree Formal Spec</a:t>
            </a:r>
            <a:endParaRPr lang="en-US" sz="4000" dirty="0"/>
          </a:p>
        </p:txBody>
      </p:sp>
      <p:sp>
        <p:nvSpPr>
          <p:cNvPr id="2" name="Content Placeholder 1"/>
          <p:cNvSpPr>
            <a:spLocks noGrp="1"/>
          </p:cNvSpPr>
          <p:nvPr>
            <p:ph idx="1"/>
          </p:nvPr>
        </p:nvSpPr>
        <p:spPr>
          <a:xfrm>
            <a:off x="2963333" y="990600"/>
            <a:ext cx="6018742" cy="5334000"/>
          </a:xfrm>
        </p:spPr>
        <p:txBody>
          <a:bodyPr/>
          <a:lstStyle/>
          <a:p>
            <a:r>
              <a:rPr lang="en-US" sz="2800" dirty="0" smtClean="0"/>
              <a:t>A tree w/ 4 types of nodes</a:t>
            </a:r>
          </a:p>
          <a:p>
            <a:pPr lvl="1"/>
            <a:r>
              <a:rPr lang="en-US" sz="2400" b="1" dirty="0" smtClean="0"/>
              <a:t>T</a:t>
            </a:r>
            <a:r>
              <a:rPr lang="en-US" sz="2400" dirty="0" smtClean="0"/>
              <a:t> node: assertion on packet attributes</a:t>
            </a:r>
          </a:p>
          <a:p>
            <a:pPr lvl="1"/>
            <a:r>
              <a:rPr lang="en-US" sz="2400" b="1" dirty="0" smtClean="0"/>
              <a:t>V</a:t>
            </a:r>
            <a:r>
              <a:rPr lang="en-US" sz="2400" dirty="0" smtClean="0"/>
              <a:t> node: multi-way branching on a packet attribute</a:t>
            </a:r>
          </a:p>
          <a:p>
            <a:pPr lvl="1"/>
            <a:r>
              <a:rPr lang="en-US" sz="2400" b="1" dirty="0" smtClean="0"/>
              <a:t>L</a:t>
            </a:r>
            <a:r>
              <a:rPr lang="en-US" sz="2400" dirty="0" smtClean="0"/>
              <a:t> node: leaf node labeled w/ action</a:t>
            </a:r>
          </a:p>
          <a:p>
            <a:pPr lvl="1"/>
            <a:r>
              <a:rPr lang="en-US" sz="2400" b="1" dirty="0" smtClean="0"/>
              <a:t>?</a:t>
            </a:r>
            <a:r>
              <a:rPr lang="en-US" sz="2400" dirty="0" smtClean="0"/>
              <a:t> </a:t>
            </a:r>
            <a:r>
              <a:rPr lang="en-US" sz="2400" dirty="0"/>
              <a:t>n</a:t>
            </a:r>
            <a:r>
              <a:rPr lang="en-US" sz="2400" dirty="0" smtClean="0"/>
              <a:t>ode: unknown </a:t>
            </a:r>
          </a:p>
          <a:p>
            <a:r>
              <a:rPr lang="en-US" sz="2800" b="1" dirty="0" smtClean="0"/>
              <a:t>TT search</a:t>
            </a:r>
            <a:r>
              <a:rPr lang="en-US" sz="2800" dirty="0" smtClean="0"/>
              <a:t>: traverse tree for a given packet to determine action or no answer</a:t>
            </a:r>
          </a:p>
          <a:p>
            <a:r>
              <a:rPr lang="en-US" sz="2800" b="1" dirty="0" smtClean="0"/>
              <a:t>TT correctness</a:t>
            </a:r>
            <a:r>
              <a:rPr lang="en-US" sz="2800" dirty="0" smtClean="0"/>
              <a:t>: if TT records an answer for a given packet, the answer is the same as the original </a:t>
            </a:r>
            <a:r>
              <a:rPr lang="en-US" sz="2800" dirty="0" err="1" smtClean="0"/>
              <a:t>algrothm</a:t>
            </a:r>
            <a:r>
              <a:rPr lang="en-US" sz="2800" dirty="0" smtClean="0"/>
              <a:t> </a:t>
            </a:r>
          </a:p>
        </p:txBody>
      </p:sp>
      <p:grpSp>
        <p:nvGrpSpPr>
          <p:cNvPr id="5" name="Group 4"/>
          <p:cNvGrpSpPr/>
          <p:nvPr/>
        </p:nvGrpSpPr>
        <p:grpSpPr>
          <a:xfrm>
            <a:off x="179654" y="1042631"/>
            <a:ext cx="2578893" cy="5169461"/>
            <a:chOff x="4836319" y="1268409"/>
            <a:chExt cx="2578893" cy="5169461"/>
          </a:xfrm>
        </p:grpSpPr>
        <p:sp>
          <p:nvSpPr>
            <p:cNvPr id="6"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7"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8"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9"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10" name="Rectangle 8"/>
            <p:cNvSpPr>
              <a:spLocks/>
            </p:cNvSpPr>
            <p:nvPr/>
          </p:nvSpPr>
          <p:spPr bwMode="auto">
            <a:xfrm>
              <a:off x="6908007" y="5608449"/>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11"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a:t>
              </a:r>
            </a:p>
          </p:txBody>
        </p:sp>
        <p:sp>
          <p:nvSpPr>
            <p:cNvPr id="12"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13"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14"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15" name="Oval 21"/>
            <p:cNvSpPr>
              <a:spLocks/>
            </p:cNvSpPr>
            <p:nvPr/>
          </p:nvSpPr>
          <p:spPr bwMode="auto">
            <a:xfrm>
              <a:off x="6185173" y="3324225"/>
              <a:ext cx="1172890"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1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17" name="Rectangle 23"/>
            <p:cNvSpPr>
              <a:spLocks/>
            </p:cNvSpPr>
            <p:nvPr/>
          </p:nvSpPr>
          <p:spPr bwMode="auto">
            <a:xfrm>
              <a:off x="6479381" y="591399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18"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grpSp>
      <p:sp>
        <p:nvSpPr>
          <p:cNvPr id="2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34</a:t>
            </a:fld>
            <a:endParaRPr lang="en-US" dirty="0">
              <a:solidFill>
                <a:schemeClr val="bg2"/>
              </a:solidFill>
            </a:endParaRPr>
          </a:p>
        </p:txBody>
      </p:sp>
      <p:cxnSp>
        <p:nvCxnSpPr>
          <p:cNvPr id="21" name="Straight Arrow Connector 20"/>
          <p:cNvCxnSpPr>
            <a:endCxn id="18" idx="3"/>
          </p:cNvCxnSpPr>
          <p:nvPr/>
        </p:nvCxnSpPr>
        <p:spPr bwMode="auto">
          <a:xfrm flipH="1" flipV="1">
            <a:off x="2590273" y="1459530"/>
            <a:ext cx="1191505" cy="276137"/>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cxnSp>
        <p:nvCxnSpPr>
          <p:cNvPr id="23" name="Straight Arrow Connector 22"/>
          <p:cNvCxnSpPr>
            <a:endCxn id="15" idx="7"/>
          </p:cNvCxnSpPr>
          <p:nvPr/>
        </p:nvCxnSpPr>
        <p:spPr bwMode="auto">
          <a:xfrm flipH="1">
            <a:off x="2529632" y="2254957"/>
            <a:ext cx="1291658" cy="976006"/>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cxnSp>
        <p:nvCxnSpPr>
          <p:cNvPr id="25" name="Straight Arrow Connector 24"/>
          <p:cNvCxnSpPr/>
          <p:nvPr/>
        </p:nvCxnSpPr>
        <p:spPr bwMode="auto">
          <a:xfrm flipH="1">
            <a:off x="2596444" y="3084690"/>
            <a:ext cx="1193802" cy="2559754"/>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sp>
        <p:nvSpPr>
          <p:cNvPr id="30" name="Freeform 29"/>
          <p:cNvSpPr/>
          <p:nvPr/>
        </p:nvSpPr>
        <p:spPr>
          <a:xfrm>
            <a:off x="479778" y="3584222"/>
            <a:ext cx="3372555" cy="2978397"/>
          </a:xfrm>
          <a:custGeom>
            <a:avLst/>
            <a:gdLst>
              <a:gd name="connsiteX0" fmla="*/ 3372555 w 3372555"/>
              <a:gd name="connsiteY0" fmla="*/ 0 h 2978397"/>
              <a:gd name="connsiteX1" fmla="*/ 1679222 w 3372555"/>
              <a:gd name="connsiteY1" fmla="*/ 2977445 h 2978397"/>
              <a:gd name="connsiteX2" fmla="*/ 0 w 3372555"/>
              <a:gd name="connsiteY2" fmla="*/ 352778 h 2978397"/>
            </a:gdLst>
            <a:ahLst/>
            <a:cxnLst>
              <a:cxn ang="0">
                <a:pos x="connsiteX0" y="connsiteY0"/>
              </a:cxn>
              <a:cxn ang="0">
                <a:pos x="connsiteX1" y="connsiteY1"/>
              </a:cxn>
              <a:cxn ang="0">
                <a:pos x="connsiteX2" y="connsiteY2"/>
              </a:cxn>
            </a:cxnLst>
            <a:rect l="l" t="t" r="r" b="b"/>
            <a:pathLst>
              <a:path w="3372555" h="2978397">
                <a:moveTo>
                  <a:pt x="3372555" y="0"/>
                </a:moveTo>
                <a:cubicBezTo>
                  <a:pt x="2806934" y="1459324"/>
                  <a:pt x="2241314" y="2918649"/>
                  <a:pt x="1679222" y="2977445"/>
                </a:cubicBezTo>
                <a:cubicBezTo>
                  <a:pt x="1117129" y="3036241"/>
                  <a:pt x="0" y="352778"/>
                  <a:pt x="0" y="352778"/>
                </a:cubicBezTo>
              </a:path>
            </a:pathLst>
          </a:custGeom>
          <a:ln>
            <a:solidFill>
              <a:srgbClr val="000000"/>
            </a:solidFill>
            <a:prstDash val="dash"/>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3658047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4102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7079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6338293" y="3529013"/>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3171825"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smtClean="0">
                <a:latin typeface="Menlo Regular" charset="0"/>
                <a:cs typeface="Menlo Regular" charset="0"/>
                <a:sym typeface="Menlo Regular" charset="0"/>
              </a:rPr>
              <a:t>tcpDst</a:t>
            </a:r>
            <a:r>
              <a:rPr lang="en-US" sz="1500" baseline="0" dirty="0" smtClean="0">
                <a:latin typeface="Menlo Regular" charset="0"/>
                <a:cs typeface="Menlo Regular" charset="0"/>
                <a:sym typeface="Menlo Regular" charset="0"/>
              </a:rPr>
              <a:t/>
            </a:r>
            <a:br>
              <a:rPr lang="en-US" sz="1500" baseline="0" dirty="0" smtClean="0">
                <a:latin typeface="Menlo Regular" charset="0"/>
                <a:cs typeface="Menlo Regular" charset="0"/>
                <a:sym typeface="Menlo Regular" charset="0"/>
              </a:rPr>
            </a:br>
            <a:r>
              <a:rPr lang="en-US" sz="1500" baseline="0" dirty="0" smtClean="0">
                <a:latin typeface="Menlo Regular" charset="0"/>
                <a:cs typeface="Menlo Regular" charset="0"/>
                <a:sym typeface="Menlo Regular" charset="0"/>
              </a:rPr>
              <a:t>=</a:t>
            </a: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5110461" y="2617143"/>
            <a:ext cx="57905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5872163" y="2981325"/>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5417642"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5614988" y="360774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4957762" y="3990975"/>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6698159" y="35505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6636544" y="483870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6636544" y="3895725"/>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7126784" y="45411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1285875" y="310515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3" name="Rectangle 21"/>
          <p:cNvSpPr>
            <a:spLocks/>
          </p:cNvSpPr>
          <p:nvPr/>
        </p:nvSpPr>
        <p:spPr bwMode="auto">
          <a:xfrm>
            <a:off x="2525316" y="2617143"/>
            <a:ext cx="46324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grpSp>
        <p:nvGrpSpPr>
          <p:cNvPr id="3" name="Group 2"/>
          <p:cNvGrpSpPr/>
          <p:nvPr/>
        </p:nvGrpSpPr>
        <p:grpSpPr>
          <a:xfrm>
            <a:off x="4102299" y="2625329"/>
            <a:ext cx="2978943" cy="2218134"/>
            <a:chOff x="4102299" y="2625329"/>
            <a:chExt cx="2978943" cy="2218134"/>
          </a:xfrm>
        </p:grpSpPr>
        <p:sp>
          <p:nvSpPr>
            <p:cNvPr id="69640" name="Line 8"/>
            <p:cNvSpPr>
              <a:spLocks noChangeShapeType="1"/>
            </p:cNvSpPr>
            <p:nvPr/>
          </p:nvSpPr>
          <p:spPr bwMode="auto">
            <a:xfrm rot="10800000">
              <a:off x="4102299" y="2625329"/>
              <a:ext cx="2164556" cy="381000"/>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49" name="Line 17"/>
            <p:cNvSpPr>
              <a:spLocks noChangeShapeType="1"/>
            </p:cNvSpPr>
            <p:nvPr/>
          </p:nvSpPr>
          <p:spPr bwMode="auto">
            <a:xfrm rot="10800000" flipH="1">
              <a:off x="7079456" y="4467225"/>
              <a:ext cx="0" cy="376238"/>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54" name="Line 22"/>
            <p:cNvSpPr>
              <a:spLocks noChangeShapeType="1"/>
            </p:cNvSpPr>
            <p:nvPr/>
          </p:nvSpPr>
          <p:spPr bwMode="auto">
            <a:xfrm rot="10800000">
              <a:off x="6338292" y="3529012"/>
              <a:ext cx="742950" cy="406004"/>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grpSp>
      <p:sp>
        <p:nvSpPr>
          <p:cNvPr id="69655" name="Rectangle 23"/>
          <p:cNvSpPr>
            <a:spLocks/>
          </p:cNvSpPr>
          <p:nvPr/>
        </p:nvSpPr>
        <p:spPr bwMode="auto">
          <a:xfrm>
            <a:off x="6666959" y="5208039"/>
            <a:ext cx="2056882"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a:t>
            </a:r>
            <a:r>
              <a:rPr lang="en-US" sz="1400" baseline="0" dirty="0">
                <a:latin typeface="Menlo Regular" charset="0"/>
                <a:cs typeface="Menlo Regular" charset="0"/>
                <a:sym typeface="Menlo Regular" charset="0"/>
              </a:rPr>
              <a:t>:4,ethSrc:6}</a:t>
            </a:r>
          </a:p>
        </p:txBody>
      </p:sp>
      <p:sp>
        <p:nvSpPr>
          <p:cNvPr id="69660" name="Line 28"/>
          <p:cNvSpPr>
            <a:spLocks noChangeShapeType="1"/>
          </p:cNvSpPr>
          <p:nvPr/>
        </p:nvSpPr>
        <p:spPr bwMode="auto">
          <a:xfrm rot="10800000" flipH="1">
            <a:off x="1735932" y="2628900"/>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37" name="Rectangle 23"/>
          <p:cNvSpPr>
            <a:spLocks/>
          </p:cNvSpPr>
          <p:nvPr/>
        </p:nvSpPr>
        <p:spPr bwMode="auto">
          <a:xfrm>
            <a:off x="4843664" y="4334224"/>
            <a:ext cx="1968631"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ethDst:2}</a:t>
            </a:r>
            <a:endParaRPr lang="en-US" sz="1400" baseline="0" dirty="0">
              <a:latin typeface="Menlo Regular" charset="0"/>
              <a:cs typeface="Menlo Regular" charset="0"/>
              <a:sym typeface="Menlo Regular" charset="0"/>
            </a:endParaRPr>
          </a:p>
        </p:txBody>
      </p:sp>
      <p:sp>
        <p:nvSpPr>
          <p:cNvPr id="25" name="Rectangle 23"/>
          <p:cNvSpPr>
            <a:spLocks/>
          </p:cNvSpPr>
          <p:nvPr/>
        </p:nvSpPr>
        <p:spPr bwMode="auto">
          <a:xfrm>
            <a:off x="775262" y="3447582"/>
            <a:ext cx="1968631" cy="40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2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35</a:t>
            </a:fld>
            <a:endParaRPr lang="en-US" dirty="0">
              <a:solidFill>
                <a:schemeClr val="bg2"/>
              </a:solidFill>
            </a:endParaRPr>
          </a:p>
        </p:txBody>
      </p:sp>
    </p:spTree>
    <p:extLst>
      <p:ext uri="{BB962C8B-B14F-4D97-AF65-F5344CB8AC3E}">
        <p14:creationId xmlns:p14="http://schemas.microsoft.com/office/powerpoint/2010/main" val="407838431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55" grpId="0"/>
      <p:bldP spid="37" grpId="0"/>
      <p:bldP spid="2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4102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7079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6338293" y="3529013"/>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3171825"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smtClean="0">
                <a:latin typeface="Menlo Regular" charset="0"/>
                <a:cs typeface="Menlo Regular" charset="0"/>
                <a:sym typeface="Menlo Regular" charset="0"/>
              </a:rPr>
              <a:t>tcpDst</a:t>
            </a:r>
            <a:r>
              <a:rPr lang="en-US" sz="1500" baseline="0" dirty="0" smtClean="0">
                <a:latin typeface="Menlo Regular" charset="0"/>
                <a:cs typeface="Menlo Regular" charset="0"/>
                <a:sym typeface="Menlo Regular" charset="0"/>
              </a:rPr>
              <a:t/>
            </a:r>
            <a:br>
              <a:rPr lang="en-US" sz="1500" baseline="0" dirty="0" smtClean="0">
                <a:latin typeface="Menlo Regular" charset="0"/>
                <a:cs typeface="Menlo Regular" charset="0"/>
                <a:sym typeface="Menlo Regular" charset="0"/>
              </a:rPr>
            </a:br>
            <a:r>
              <a:rPr lang="en-US" sz="1500" baseline="0" dirty="0" smtClean="0">
                <a:latin typeface="Menlo Regular" charset="0"/>
                <a:cs typeface="Menlo Regular" charset="0"/>
                <a:sym typeface="Menlo Regular" charset="0"/>
              </a:rPr>
              <a:t>=</a:t>
            </a: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5110461" y="2617143"/>
            <a:ext cx="57905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5872163" y="2981325"/>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5417642"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5614988" y="360774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4957762" y="3990975"/>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6698159" y="35505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6636544" y="483870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6636544" y="3895725"/>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7126784" y="45411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1285875" y="310515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3" name="Rectangle 21"/>
          <p:cNvSpPr>
            <a:spLocks/>
          </p:cNvSpPr>
          <p:nvPr/>
        </p:nvSpPr>
        <p:spPr bwMode="auto">
          <a:xfrm>
            <a:off x="2525316" y="2617143"/>
            <a:ext cx="46324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55" name="Rectangle 23"/>
          <p:cNvSpPr>
            <a:spLocks/>
          </p:cNvSpPr>
          <p:nvPr/>
        </p:nvSpPr>
        <p:spPr bwMode="auto">
          <a:xfrm>
            <a:off x="6666959" y="5208039"/>
            <a:ext cx="2056882"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a:t>
            </a:r>
            <a:r>
              <a:rPr lang="en-US" sz="1400" baseline="0" dirty="0">
                <a:latin typeface="Menlo Regular" charset="0"/>
                <a:cs typeface="Menlo Regular" charset="0"/>
                <a:sym typeface="Menlo Regular" charset="0"/>
              </a:rPr>
              <a:t>:4,ethSrc:6}</a:t>
            </a:r>
          </a:p>
        </p:txBody>
      </p:sp>
      <p:sp>
        <p:nvSpPr>
          <p:cNvPr id="69656" name="Line 24"/>
          <p:cNvSpPr>
            <a:spLocks noChangeShapeType="1"/>
          </p:cNvSpPr>
          <p:nvPr/>
        </p:nvSpPr>
        <p:spPr bwMode="auto">
          <a:xfrm rot="10800000" flipH="1">
            <a:off x="4117479" y="2664619"/>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60" name="Line 28"/>
          <p:cNvSpPr>
            <a:spLocks noChangeShapeType="1"/>
          </p:cNvSpPr>
          <p:nvPr/>
        </p:nvSpPr>
        <p:spPr bwMode="auto">
          <a:xfrm rot="10800000" flipH="1">
            <a:off x="1735932" y="2628900"/>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grpSp>
        <p:nvGrpSpPr>
          <p:cNvPr id="5" name="Group 4"/>
          <p:cNvGrpSpPr/>
          <p:nvPr/>
        </p:nvGrpSpPr>
        <p:grpSpPr>
          <a:xfrm>
            <a:off x="485775" y="6259942"/>
            <a:ext cx="8208169" cy="235962"/>
            <a:chOff x="485775" y="6259942"/>
            <a:chExt cx="8208169" cy="235962"/>
          </a:xfrm>
        </p:grpSpPr>
        <p:sp>
          <p:nvSpPr>
            <p:cNvPr id="69652" name="Line 20"/>
            <p:cNvSpPr>
              <a:spLocks noChangeShapeType="1"/>
            </p:cNvSpPr>
            <p:nvPr/>
          </p:nvSpPr>
          <p:spPr bwMode="auto">
            <a:xfrm>
              <a:off x="485775" y="6324600"/>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61" name="Rectangle 29"/>
            <p:cNvSpPr>
              <a:spLocks/>
            </p:cNvSpPr>
            <p:nvPr/>
          </p:nvSpPr>
          <p:spPr bwMode="auto">
            <a:xfrm>
              <a:off x="4208979" y="6259942"/>
              <a:ext cx="615553" cy="23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300" dirty="0">
                  <a:cs typeface="Helvetica Neue Light" charset="0"/>
                </a:rPr>
                <a:t>Priority</a:t>
              </a:r>
            </a:p>
          </p:txBody>
        </p:sp>
      </p:grpSp>
      <p:grpSp>
        <p:nvGrpSpPr>
          <p:cNvPr id="4" name="Group 3"/>
          <p:cNvGrpSpPr/>
          <p:nvPr/>
        </p:nvGrpSpPr>
        <p:grpSpPr>
          <a:xfrm>
            <a:off x="2653903" y="5210145"/>
            <a:ext cx="2205732" cy="819180"/>
            <a:chOff x="2653903" y="5210145"/>
            <a:chExt cx="2205732" cy="819180"/>
          </a:xfrm>
        </p:grpSpPr>
        <p:sp>
          <p:nvSpPr>
            <p:cNvPr id="69657" name="Rectangle 25"/>
            <p:cNvSpPr>
              <a:spLocks/>
            </p:cNvSpPr>
            <p:nvPr/>
          </p:nvSpPr>
          <p:spPr bwMode="auto">
            <a:xfrm>
              <a:off x="2710161" y="5493693"/>
              <a:ext cx="208459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match:{tcpDst==22}</a:t>
              </a:r>
            </a:p>
          </p:txBody>
        </p:sp>
        <p:sp>
          <p:nvSpPr>
            <p:cNvPr id="69658" name="Rectangle 26"/>
            <p:cNvSpPr>
              <a:spLocks/>
            </p:cNvSpPr>
            <p:nvPr/>
          </p:nvSpPr>
          <p:spPr bwMode="auto">
            <a:xfrm>
              <a:off x="2653903" y="5798493"/>
              <a:ext cx="220573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action:ToController</a:t>
              </a:r>
            </a:p>
          </p:txBody>
        </p:sp>
        <p:sp>
          <p:nvSpPr>
            <p:cNvPr id="69662" name="Rectangle 30"/>
            <p:cNvSpPr>
              <a:spLocks/>
            </p:cNvSpPr>
            <p:nvPr/>
          </p:nvSpPr>
          <p:spPr bwMode="auto">
            <a:xfrm>
              <a:off x="2710160" y="5210145"/>
              <a:ext cx="1304801"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300" baseline="0">
                  <a:solidFill>
                    <a:srgbClr val="D90B00"/>
                  </a:solidFill>
                  <a:latin typeface="Menlo Bold" charset="0"/>
                  <a:cs typeface="Menlo Bold" charset="0"/>
                  <a:sym typeface="Menlo Bold" charset="0"/>
                </a:rPr>
                <a:t>barrier rule:</a:t>
              </a:r>
            </a:p>
          </p:txBody>
        </p:sp>
      </p:grpSp>
      <p:sp>
        <p:nvSpPr>
          <p:cNvPr id="37" name="Rectangle 23"/>
          <p:cNvSpPr>
            <a:spLocks/>
          </p:cNvSpPr>
          <p:nvPr/>
        </p:nvSpPr>
        <p:spPr bwMode="auto">
          <a:xfrm>
            <a:off x="4843664" y="4334224"/>
            <a:ext cx="1968631"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ethDst:2}</a:t>
            </a:r>
            <a:endParaRPr lang="en-US" sz="1400" baseline="0" dirty="0">
              <a:latin typeface="Menlo Regular" charset="0"/>
              <a:cs typeface="Menlo Regular" charset="0"/>
              <a:sym typeface="Menlo Regular" charset="0"/>
            </a:endParaRPr>
          </a:p>
        </p:txBody>
      </p:sp>
      <p:sp>
        <p:nvSpPr>
          <p:cNvPr id="36" name="Line 16"/>
          <p:cNvSpPr>
            <a:spLocks noChangeShapeType="1"/>
          </p:cNvSpPr>
          <p:nvPr/>
        </p:nvSpPr>
        <p:spPr bwMode="auto">
          <a:xfrm flipV="1">
            <a:off x="5606387" y="4515344"/>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baseline="0"/>
          </a:p>
        </p:txBody>
      </p:sp>
      <p:sp>
        <p:nvSpPr>
          <p:cNvPr id="38" name="Line 16"/>
          <p:cNvSpPr>
            <a:spLocks noChangeShapeType="1"/>
          </p:cNvSpPr>
          <p:nvPr/>
        </p:nvSpPr>
        <p:spPr bwMode="auto">
          <a:xfrm flipV="1">
            <a:off x="7426581" y="5373266"/>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baseline="0"/>
          </a:p>
        </p:txBody>
      </p:sp>
      <p:sp>
        <p:nvSpPr>
          <p:cNvPr id="31" name="Rectangle 23"/>
          <p:cNvSpPr>
            <a:spLocks/>
          </p:cNvSpPr>
          <p:nvPr/>
        </p:nvSpPr>
        <p:spPr bwMode="auto">
          <a:xfrm>
            <a:off x="775262" y="3447582"/>
            <a:ext cx="1968631" cy="40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32"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36</a:t>
            </a:fld>
            <a:endParaRPr lang="en-US" dirty="0">
              <a:solidFill>
                <a:schemeClr val="bg2"/>
              </a:solidFill>
            </a:endParaRPr>
          </a:p>
        </p:txBody>
      </p:sp>
    </p:spTree>
    <p:extLst>
      <p:ext uri="{BB962C8B-B14F-4D97-AF65-F5344CB8AC3E}">
        <p14:creationId xmlns:p14="http://schemas.microsoft.com/office/powerpoint/2010/main" val="10050504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96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56" grpId="0" animBg="1"/>
      <p:bldP spid="36" grpId="0" animBg="1"/>
      <p:bldP spid="3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4102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7079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6338293" y="3529013"/>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3171825"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smtClean="0">
                <a:latin typeface="Menlo Regular" charset="0"/>
                <a:cs typeface="Menlo Regular" charset="0"/>
                <a:sym typeface="Menlo Regular" charset="0"/>
              </a:rPr>
              <a:t>tcpDst</a:t>
            </a:r>
            <a:r>
              <a:rPr lang="en-US" sz="1500" baseline="0" dirty="0" smtClean="0">
                <a:latin typeface="Menlo Regular" charset="0"/>
                <a:cs typeface="Menlo Regular" charset="0"/>
                <a:sym typeface="Menlo Regular" charset="0"/>
              </a:rPr>
              <a:t/>
            </a:r>
            <a:br>
              <a:rPr lang="en-US" sz="1500" baseline="0" dirty="0" smtClean="0">
                <a:latin typeface="Menlo Regular" charset="0"/>
                <a:cs typeface="Menlo Regular" charset="0"/>
                <a:sym typeface="Menlo Regular" charset="0"/>
              </a:rPr>
            </a:br>
            <a:r>
              <a:rPr lang="en-US" sz="1500" baseline="0" dirty="0" smtClean="0">
                <a:latin typeface="Menlo Regular" charset="0"/>
                <a:cs typeface="Menlo Regular" charset="0"/>
                <a:sym typeface="Menlo Regular" charset="0"/>
              </a:rPr>
              <a:t>=</a:t>
            </a: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5110461" y="2617143"/>
            <a:ext cx="57905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5872163" y="2981325"/>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5417642"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5614988" y="360774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4957762" y="3990975"/>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6698159" y="35505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6636544" y="483870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6636544" y="3895725"/>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7126784" y="45411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1285875" y="310515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3" name="Rectangle 21"/>
          <p:cNvSpPr>
            <a:spLocks/>
          </p:cNvSpPr>
          <p:nvPr/>
        </p:nvSpPr>
        <p:spPr bwMode="auto">
          <a:xfrm>
            <a:off x="2525316" y="2617143"/>
            <a:ext cx="46324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55" name="Rectangle 23"/>
          <p:cNvSpPr>
            <a:spLocks/>
          </p:cNvSpPr>
          <p:nvPr/>
        </p:nvSpPr>
        <p:spPr bwMode="auto">
          <a:xfrm>
            <a:off x="6666959" y="5208039"/>
            <a:ext cx="2056882"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a:t>
            </a:r>
            <a:r>
              <a:rPr lang="en-US" sz="1400" baseline="0" dirty="0">
                <a:latin typeface="Menlo Regular" charset="0"/>
                <a:cs typeface="Menlo Regular" charset="0"/>
                <a:sym typeface="Menlo Regular" charset="0"/>
              </a:rPr>
              <a:t>:4,ethSrc:6}</a:t>
            </a:r>
          </a:p>
        </p:txBody>
      </p:sp>
      <p:sp>
        <p:nvSpPr>
          <p:cNvPr id="69656" name="Line 24"/>
          <p:cNvSpPr>
            <a:spLocks noChangeShapeType="1"/>
          </p:cNvSpPr>
          <p:nvPr/>
        </p:nvSpPr>
        <p:spPr bwMode="auto">
          <a:xfrm rot="10800000" flipH="1">
            <a:off x="4117479" y="2664619"/>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60" name="Line 28"/>
          <p:cNvSpPr>
            <a:spLocks noChangeShapeType="1"/>
          </p:cNvSpPr>
          <p:nvPr/>
        </p:nvSpPr>
        <p:spPr bwMode="auto">
          <a:xfrm rot="10800000" flipH="1">
            <a:off x="1735932" y="2628900"/>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grpSp>
        <p:nvGrpSpPr>
          <p:cNvPr id="5" name="Group 4"/>
          <p:cNvGrpSpPr/>
          <p:nvPr/>
        </p:nvGrpSpPr>
        <p:grpSpPr>
          <a:xfrm>
            <a:off x="485775" y="6259942"/>
            <a:ext cx="8208169" cy="235962"/>
            <a:chOff x="485775" y="6259942"/>
            <a:chExt cx="8208169" cy="235962"/>
          </a:xfrm>
        </p:grpSpPr>
        <p:sp>
          <p:nvSpPr>
            <p:cNvPr id="69652" name="Line 20"/>
            <p:cNvSpPr>
              <a:spLocks noChangeShapeType="1"/>
            </p:cNvSpPr>
            <p:nvPr/>
          </p:nvSpPr>
          <p:spPr bwMode="auto">
            <a:xfrm>
              <a:off x="485775" y="6324600"/>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61" name="Rectangle 29"/>
            <p:cNvSpPr>
              <a:spLocks/>
            </p:cNvSpPr>
            <p:nvPr/>
          </p:nvSpPr>
          <p:spPr bwMode="auto">
            <a:xfrm>
              <a:off x="4208979" y="6259942"/>
              <a:ext cx="615553" cy="23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300" dirty="0">
                  <a:cs typeface="Helvetica Neue Light" charset="0"/>
                </a:rPr>
                <a:t>Priority</a:t>
              </a:r>
            </a:p>
          </p:txBody>
        </p:sp>
      </p:grpSp>
      <p:grpSp>
        <p:nvGrpSpPr>
          <p:cNvPr id="4" name="Group 3"/>
          <p:cNvGrpSpPr/>
          <p:nvPr/>
        </p:nvGrpSpPr>
        <p:grpSpPr>
          <a:xfrm>
            <a:off x="2653903" y="5210145"/>
            <a:ext cx="2205732" cy="819180"/>
            <a:chOff x="2653903" y="5210145"/>
            <a:chExt cx="2205732" cy="819180"/>
          </a:xfrm>
        </p:grpSpPr>
        <p:sp>
          <p:nvSpPr>
            <p:cNvPr id="69657" name="Rectangle 25"/>
            <p:cNvSpPr>
              <a:spLocks/>
            </p:cNvSpPr>
            <p:nvPr/>
          </p:nvSpPr>
          <p:spPr bwMode="auto">
            <a:xfrm>
              <a:off x="2710161" y="5493693"/>
              <a:ext cx="208459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match:{tcpDst==22}</a:t>
              </a:r>
            </a:p>
          </p:txBody>
        </p:sp>
        <p:sp>
          <p:nvSpPr>
            <p:cNvPr id="69658" name="Rectangle 26"/>
            <p:cNvSpPr>
              <a:spLocks/>
            </p:cNvSpPr>
            <p:nvPr/>
          </p:nvSpPr>
          <p:spPr bwMode="auto">
            <a:xfrm>
              <a:off x="2653903" y="5798493"/>
              <a:ext cx="220573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action:ToController</a:t>
              </a:r>
            </a:p>
          </p:txBody>
        </p:sp>
        <p:sp>
          <p:nvSpPr>
            <p:cNvPr id="69662" name="Rectangle 30"/>
            <p:cNvSpPr>
              <a:spLocks/>
            </p:cNvSpPr>
            <p:nvPr/>
          </p:nvSpPr>
          <p:spPr bwMode="auto">
            <a:xfrm>
              <a:off x="2710160" y="5210145"/>
              <a:ext cx="1304801"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300" baseline="0">
                  <a:solidFill>
                    <a:srgbClr val="D90B00"/>
                  </a:solidFill>
                  <a:latin typeface="Menlo Bold" charset="0"/>
                  <a:cs typeface="Menlo Bold" charset="0"/>
                  <a:sym typeface="Menlo Bold" charset="0"/>
                </a:rPr>
                <a:t>barrier rule:</a:t>
              </a:r>
            </a:p>
          </p:txBody>
        </p:sp>
      </p:grpSp>
      <p:sp>
        <p:nvSpPr>
          <p:cNvPr id="37" name="Rectangle 23"/>
          <p:cNvSpPr>
            <a:spLocks/>
          </p:cNvSpPr>
          <p:nvPr/>
        </p:nvSpPr>
        <p:spPr bwMode="auto">
          <a:xfrm>
            <a:off x="4843664" y="4334224"/>
            <a:ext cx="1968631"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ethDst:2}</a:t>
            </a:r>
            <a:endParaRPr lang="en-US" sz="1400" baseline="0" dirty="0">
              <a:latin typeface="Menlo Regular" charset="0"/>
              <a:cs typeface="Menlo Regular" charset="0"/>
              <a:sym typeface="Menlo Regular" charset="0"/>
            </a:endParaRPr>
          </a:p>
        </p:txBody>
      </p:sp>
      <p:sp>
        <p:nvSpPr>
          <p:cNvPr id="31" name="Rectangle 23"/>
          <p:cNvSpPr>
            <a:spLocks/>
          </p:cNvSpPr>
          <p:nvPr/>
        </p:nvSpPr>
        <p:spPr bwMode="auto">
          <a:xfrm>
            <a:off x="775262" y="3447582"/>
            <a:ext cx="1968631" cy="40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3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37</a:t>
            </a:fld>
            <a:endParaRPr lang="en-US" dirty="0">
              <a:solidFill>
                <a:schemeClr val="bg2"/>
              </a:solidFill>
            </a:endParaRPr>
          </a:p>
        </p:txBody>
      </p:sp>
    </p:spTree>
    <p:extLst>
      <p:ext uri="{BB962C8B-B14F-4D97-AF65-F5344CB8AC3E}">
        <p14:creationId xmlns:p14="http://schemas.microsoft.com/office/powerpoint/2010/main" val="607716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4102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7079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6338293" y="3529013"/>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3171825"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smtClean="0">
                <a:latin typeface="Menlo Regular" charset="0"/>
                <a:cs typeface="Menlo Regular" charset="0"/>
                <a:sym typeface="Menlo Regular" charset="0"/>
              </a:rPr>
              <a:t>tcpDst</a:t>
            </a:r>
            <a:r>
              <a:rPr lang="en-US" sz="1500" baseline="0" dirty="0" smtClean="0">
                <a:latin typeface="Menlo Regular" charset="0"/>
                <a:cs typeface="Menlo Regular" charset="0"/>
                <a:sym typeface="Menlo Regular" charset="0"/>
              </a:rPr>
              <a:t/>
            </a:r>
            <a:br>
              <a:rPr lang="en-US" sz="1500" baseline="0" dirty="0" smtClean="0">
                <a:latin typeface="Menlo Regular" charset="0"/>
                <a:cs typeface="Menlo Regular" charset="0"/>
                <a:sym typeface="Menlo Regular" charset="0"/>
              </a:rPr>
            </a:br>
            <a:r>
              <a:rPr lang="en-US" sz="1500" baseline="0" dirty="0" smtClean="0">
                <a:latin typeface="Menlo Regular" charset="0"/>
                <a:cs typeface="Menlo Regular" charset="0"/>
                <a:sym typeface="Menlo Regular" charset="0"/>
              </a:rPr>
              <a:t>=</a:t>
            </a: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5110461" y="2617143"/>
            <a:ext cx="57905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5872163" y="2981325"/>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5417642"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5614988" y="360774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4957762" y="3990975"/>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6698159" y="35505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6636544" y="483870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6636544" y="3895725"/>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7126784" y="45411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1285875" y="310515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2" name="Line 20"/>
          <p:cNvSpPr>
            <a:spLocks noChangeShapeType="1"/>
          </p:cNvSpPr>
          <p:nvPr/>
        </p:nvSpPr>
        <p:spPr bwMode="auto">
          <a:xfrm>
            <a:off x="485775" y="6324600"/>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53" name="Rectangle 21"/>
          <p:cNvSpPr>
            <a:spLocks/>
          </p:cNvSpPr>
          <p:nvPr/>
        </p:nvSpPr>
        <p:spPr bwMode="auto">
          <a:xfrm>
            <a:off x="2525316" y="2617143"/>
            <a:ext cx="46324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55" name="Rectangle 23"/>
          <p:cNvSpPr>
            <a:spLocks/>
          </p:cNvSpPr>
          <p:nvPr/>
        </p:nvSpPr>
        <p:spPr bwMode="auto">
          <a:xfrm>
            <a:off x="6666959" y="5208039"/>
            <a:ext cx="2056882"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a:t>
            </a:r>
            <a:r>
              <a:rPr lang="en-US" sz="1400" baseline="0" dirty="0">
                <a:latin typeface="Menlo Regular" charset="0"/>
                <a:cs typeface="Menlo Regular" charset="0"/>
                <a:sym typeface="Menlo Regular" charset="0"/>
              </a:rPr>
              <a:t>:4,ethSrc:6}</a:t>
            </a:r>
          </a:p>
        </p:txBody>
      </p:sp>
      <p:sp>
        <p:nvSpPr>
          <p:cNvPr id="69656" name="Line 24"/>
          <p:cNvSpPr>
            <a:spLocks noChangeShapeType="1"/>
          </p:cNvSpPr>
          <p:nvPr/>
        </p:nvSpPr>
        <p:spPr bwMode="auto">
          <a:xfrm rot="10800000" flipH="1">
            <a:off x="4117479" y="2664619"/>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57" name="Rectangle 25"/>
          <p:cNvSpPr>
            <a:spLocks/>
          </p:cNvSpPr>
          <p:nvPr/>
        </p:nvSpPr>
        <p:spPr bwMode="auto">
          <a:xfrm>
            <a:off x="2710161" y="5493693"/>
            <a:ext cx="208459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dirty="0">
                <a:latin typeface="Menlo Regular" charset="0"/>
                <a:cs typeface="Menlo Regular" charset="0"/>
                <a:sym typeface="Menlo Regular" charset="0"/>
              </a:rPr>
              <a:t>match:{</a:t>
            </a:r>
            <a:r>
              <a:rPr lang="en-US" sz="1500" baseline="0" dirty="0" err="1">
                <a:latin typeface="Menlo Regular" charset="0"/>
                <a:cs typeface="Menlo Regular" charset="0"/>
                <a:sym typeface="Menlo Regular" charset="0"/>
              </a:rPr>
              <a:t>tcpDst</a:t>
            </a:r>
            <a:r>
              <a:rPr lang="en-US" sz="1500" baseline="0" dirty="0">
                <a:latin typeface="Menlo Regular" charset="0"/>
                <a:cs typeface="Menlo Regular" charset="0"/>
                <a:sym typeface="Menlo Regular" charset="0"/>
              </a:rPr>
              <a:t>==22}</a:t>
            </a:r>
          </a:p>
        </p:txBody>
      </p:sp>
      <p:sp>
        <p:nvSpPr>
          <p:cNvPr id="69658" name="Rectangle 26"/>
          <p:cNvSpPr>
            <a:spLocks/>
          </p:cNvSpPr>
          <p:nvPr/>
        </p:nvSpPr>
        <p:spPr bwMode="auto">
          <a:xfrm>
            <a:off x="2653903" y="5798493"/>
            <a:ext cx="220573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action:ToController</a:t>
            </a:r>
          </a:p>
        </p:txBody>
      </p:sp>
      <p:sp>
        <p:nvSpPr>
          <p:cNvPr id="69660" name="Line 28"/>
          <p:cNvSpPr>
            <a:spLocks noChangeShapeType="1"/>
          </p:cNvSpPr>
          <p:nvPr/>
        </p:nvSpPr>
        <p:spPr bwMode="auto">
          <a:xfrm rot="10800000" flipH="1">
            <a:off x="1735932" y="2628900"/>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61" name="Rectangle 29"/>
          <p:cNvSpPr>
            <a:spLocks/>
          </p:cNvSpPr>
          <p:nvPr/>
        </p:nvSpPr>
        <p:spPr bwMode="auto">
          <a:xfrm>
            <a:off x="3952397" y="6259943"/>
            <a:ext cx="615553" cy="23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300" dirty="0">
                <a:cs typeface="Helvetica Neue Light" charset="0"/>
              </a:rPr>
              <a:t>Priority</a:t>
            </a:r>
          </a:p>
        </p:txBody>
      </p:sp>
      <p:sp>
        <p:nvSpPr>
          <p:cNvPr id="69662" name="Rectangle 30"/>
          <p:cNvSpPr>
            <a:spLocks/>
          </p:cNvSpPr>
          <p:nvPr/>
        </p:nvSpPr>
        <p:spPr bwMode="auto">
          <a:xfrm>
            <a:off x="2710160" y="5210145"/>
            <a:ext cx="1304801"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300" baseline="0">
                <a:solidFill>
                  <a:srgbClr val="D90B00"/>
                </a:solidFill>
                <a:latin typeface="Menlo Bold" charset="0"/>
                <a:cs typeface="Menlo Bold" charset="0"/>
                <a:sym typeface="Menlo Bold" charset="0"/>
              </a:rPr>
              <a:t>barrier rule:</a:t>
            </a:r>
          </a:p>
        </p:txBody>
      </p:sp>
      <p:grpSp>
        <p:nvGrpSpPr>
          <p:cNvPr id="2" name="Group 1"/>
          <p:cNvGrpSpPr/>
          <p:nvPr/>
        </p:nvGrpSpPr>
        <p:grpSpPr>
          <a:xfrm>
            <a:off x="4589648" y="2060320"/>
            <a:ext cx="3936206" cy="4048125"/>
            <a:chOff x="4807744" y="2085975"/>
            <a:chExt cx="3936206" cy="4048125"/>
          </a:xfrm>
        </p:grpSpPr>
        <p:sp>
          <p:nvSpPr>
            <p:cNvPr id="69637" name="AutoShape 5"/>
            <p:cNvSpPr>
              <a:spLocks/>
            </p:cNvSpPr>
            <p:nvPr/>
          </p:nvSpPr>
          <p:spPr bwMode="auto">
            <a:xfrm>
              <a:off x="4807744" y="2847975"/>
              <a:ext cx="3936206" cy="3286125"/>
            </a:xfrm>
            <a:prstGeom prst="roundRect">
              <a:avLst>
                <a:gd name="adj" fmla="val 4347"/>
              </a:avLst>
            </a:prstGeom>
            <a:solidFill>
              <a:schemeClr val="accent1">
                <a:alpha val="70000"/>
              </a:schemeClr>
            </a:solidFill>
            <a:ln w="25400" cap="flat">
              <a:solidFill>
                <a:schemeClr val="tx1">
                  <a:alpha val="70000"/>
                </a:schemeClr>
              </a:solidFill>
              <a:prstDash val="solid"/>
              <a:miter lim="800000"/>
              <a:headEnd type="none" w="med" len="med"/>
              <a:tailEnd type="none" w="med" len="med"/>
            </a:ln>
          </p:spPr>
          <p:txBody>
            <a:bodyPr lIns="0" tIns="0" rIns="0" bIns="0"/>
            <a:lstStyle/>
            <a:p>
              <a:endParaRPr lang="en-US" baseline="0"/>
            </a:p>
          </p:txBody>
        </p:sp>
        <p:sp>
          <p:nvSpPr>
            <p:cNvPr id="69663" name="Oval 31"/>
            <p:cNvSpPr>
              <a:spLocks/>
            </p:cNvSpPr>
            <p:nvPr/>
          </p:nvSpPr>
          <p:spPr bwMode="auto">
            <a:xfrm>
              <a:off x="6800850" y="2085975"/>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1</a:t>
              </a:r>
            </a:p>
          </p:txBody>
        </p:sp>
      </p:grpSp>
      <p:sp>
        <p:nvSpPr>
          <p:cNvPr id="69664" name="Oval 32"/>
          <p:cNvSpPr>
            <a:spLocks/>
          </p:cNvSpPr>
          <p:nvPr/>
        </p:nvSpPr>
        <p:spPr bwMode="auto">
          <a:xfrm>
            <a:off x="3493294" y="2857500"/>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2</a:t>
            </a:r>
          </a:p>
        </p:txBody>
      </p:sp>
      <p:grpSp>
        <p:nvGrpSpPr>
          <p:cNvPr id="4" name="Group 3"/>
          <p:cNvGrpSpPr/>
          <p:nvPr/>
        </p:nvGrpSpPr>
        <p:grpSpPr>
          <a:xfrm>
            <a:off x="571500" y="1952625"/>
            <a:ext cx="2014538" cy="4181475"/>
            <a:chOff x="571500" y="1952625"/>
            <a:chExt cx="2014538" cy="4181475"/>
          </a:xfrm>
        </p:grpSpPr>
        <p:sp>
          <p:nvSpPr>
            <p:cNvPr id="69636" name="AutoShape 4"/>
            <p:cNvSpPr>
              <a:spLocks/>
            </p:cNvSpPr>
            <p:nvPr/>
          </p:nvSpPr>
          <p:spPr bwMode="auto">
            <a:xfrm>
              <a:off x="571500" y="2847975"/>
              <a:ext cx="2014538" cy="3286125"/>
            </a:xfrm>
            <a:prstGeom prst="roundRect">
              <a:avLst>
                <a:gd name="adj" fmla="val 5315"/>
              </a:avLst>
            </a:prstGeom>
            <a:solidFill>
              <a:schemeClr val="accent1">
                <a:alpha val="70000"/>
              </a:schemeClr>
            </a:solidFill>
            <a:ln w="25400" cap="flat">
              <a:solidFill>
                <a:schemeClr val="tx1">
                  <a:alpha val="70000"/>
                </a:schemeClr>
              </a:solidFill>
              <a:prstDash val="solid"/>
              <a:miter lim="800000"/>
              <a:headEnd type="none" w="med" len="med"/>
              <a:tailEnd type="none" w="med" len="med"/>
            </a:ln>
          </p:spPr>
          <p:txBody>
            <a:bodyPr lIns="0" tIns="0" rIns="0" bIns="0"/>
            <a:lstStyle/>
            <a:p>
              <a:endParaRPr lang="en-US" baseline="0"/>
            </a:p>
          </p:txBody>
        </p:sp>
        <p:sp>
          <p:nvSpPr>
            <p:cNvPr id="69665" name="Oval 33"/>
            <p:cNvSpPr>
              <a:spLocks/>
            </p:cNvSpPr>
            <p:nvPr/>
          </p:nvSpPr>
          <p:spPr bwMode="auto">
            <a:xfrm>
              <a:off x="1293019" y="1952625"/>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3</a:t>
              </a:r>
            </a:p>
          </p:txBody>
        </p:sp>
      </p:grpSp>
      <p:sp>
        <p:nvSpPr>
          <p:cNvPr id="37" name="Rectangle 23"/>
          <p:cNvSpPr>
            <a:spLocks/>
          </p:cNvSpPr>
          <p:nvPr/>
        </p:nvSpPr>
        <p:spPr bwMode="auto">
          <a:xfrm>
            <a:off x="4843664" y="4334224"/>
            <a:ext cx="1968631"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ethDst:2}</a:t>
            </a:r>
            <a:endParaRPr lang="en-US" sz="1400" baseline="0" dirty="0">
              <a:latin typeface="Menlo Regular" charset="0"/>
              <a:cs typeface="Menlo Regular" charset="0"/>
              <a:sym typeface="Menlo Regular" charset="0"/>
            </a:endParaRPr>
          </a:p>
        </p:txBody>
      </p:sp>
      <p:sp>
        <p:nvSpPr>
          <p:cNvPr id="36" name="Rectangle 23"/>
          <p:cNvSpPr>
            <a:spLocks/>
          </p:cNvSpPr>
          <p:nvPr/>
        </p:nvSpPr>
        <p:spPr bwMode="auto">
          <a:xfrm>
            <a:off x="659801" y="3370614"/>
            <a:ext cx="1968631" cy="40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39" name="Rectangle 38"/>
          <p:cNvSpPr/>
          <p:nvPr/>
        </p:nvSpPr>
        <p:spPr>
          <a:xfrm>
            <a:off x="1720571" y="897938"/>
            <a:ext cx="5284162"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Simple, classical in-order tree traversal generates flow table rules!</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38</a:t>
            </a:fld>
            <a:endParaRPr lang="en-US" dirty="0">
              <a:solidFill>
                <a:schemeClr val="bg2"/>
              </a:solidFill>
            </a:endParaRPr>
          </a:p>
        </p:txBody>
      </p:sp>
    </p:spTree>
    <p:extLst>
      <p:ext uri="{BB962C8B-B14F-4D97-AF65-F5344CB8AC3E}">
        <p14:creationId xmlns:p14="http://schemas.microsoft.com/office/powerpoint/2010/main" val="19945818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64" grpId="0" animBg="1"/>
      <p:bldP spid="3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200" dirty="0" smtClean="0"/>
              <a:t>Handling User Inefficiency: </a:t>
            </a:r>
            <a:br>
              <a:rPr lang="en-US" sz="3200" dirty="0" smtClean="0"/>
            </a:br>
            <a:r>
              <a:rPr lang="en-US" sz="3200" dirty="0" smtClean="0"/>
              <a:t>Redundant Trace</a:t>
            </a:r>
            <a:endParaRPr lang="en-US" sz="3200" dirty="0"/>
          </a:p>
        </p:txBody>
      </p:sp>
      <p:pic>
        <p:nvPicPr>
          <p:cNvPr id="2" name="Picture 1"/>
          <p:cNvPicPr>
            <a:picLocks noChangeAspect="1"/>
          </p:cNvPicPr>
          <p:nvPr/>
        </p:nvPicPr>
        <p:blipFill>
          <a:blip r:embed="rId3"/>
          <a:stretch>
            <a:fillRect/>
          </a:stretch>
        </p:blipFill>
        <p:spPr>
          <a:xfrm>
            <a:off x="940708" y="965616"/>
            <a:ext cx="7160119" cy="5375020"/>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39</a:t>
            </a:fld>
            <a:endParaRPr lang="en-US" dirty="0">
              <a:solidFill>
                <a:schemeClr val="bg2"/>
              </a:solidFill>
            </a:endParaRPr>
          </a:p>
        </p:txBody>
      </p:sp>
    </p:spTree>
    <p:extLst>
      <p:ext uri="{BB962C8B-B14F-4D97-AF65-F5344CB8AC3E}">
        <p14:creationId xmlns:p14="http://schemas.microsoft.com/office/powerpoint/2010/main" val="25019849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3200" dirty="0" smtClean="0"/>
              <a:t>Android: A Potential Analogy</a:t>
            </a:r>
            <a:endParaRPr lang="en-US" sz="3200" dirty="0"/>
          </a:p>
        </p:txBody>
      </p:sp>
      <p:sp>
        <p:nvSpPr>
          <p:cNvPr id="2" name="Rectangle 1"/>
          <p:cNvSpPr/>
          <p:nvPr/>
        </p:nvSpPr>
        <p:spPr bwMode="auto">
          <a:xfrm>
            <a:off x="6106691" y="2822090"/>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Rectangle 7"/>
          <p:cNvSpPr/>
          <p:nvPr/>
        </p:nvSpPr>
        <p:spPr bwMode="auto">
          <a:xfrm>
            <a:off x="3808716" y="2833386"/>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pic>
        <p:nvPicPr>
          <p:cNvPr id="5" name="Picture 4"/>
          <p:cNvPicPr>
            <a:picLocks noChangeAspect="1"/>
          </p:cNvPicPr>
          <p:nvPr/>
        </p:nvPicPr>
        <p:blipFill>
          <a:blip r:embed="rId3"/>
          <a:stretch>
            <a:fillRect/>
          </a:stretch>
        </p:blipFill>
        <p:spPr>
          <a:xfrm>
            <a:off x="972837" y="867953"/>
            <a:ext cx="6755818" cy="5480657"/>
          </a:xfrm>
          <a:prstGeom prst="rect">
            <a:avLst/>
          </a:prstGeom>
        </p:spPr>
      </p:pic>
      <p:sp>
        <p:nvSpPr>
          <p:cNvPr id="6" name="Rectangle 5"/>
          <p:cNvSpPr/>
          <p:nvPr/>
        </p:nvSpPr>
        <p:spPr>
          <a:xfrm>
            <a:off x="178184" y="6273224"/>
            <a:ext cx="8455751" cy="276999"/>
          </a:xfrm>
          <a:prstGeom prst="rect">
            <a:avLst/>
          </a:prstGeom>
        </p:spPr>
        <p:txBody>
          <a:bodyPr wrap="square">
            <a:spAutoFit/>
          </a:bodyPr>
          <a:lstStyle/>
          <a:p>
            <a:r>
              <a:rPr lang="en-US" sz="1200" i="1" baseline="0" dirty="0" smtClean="0"/>
              <a:t>Source: https</a:t>
            </a:r>
            <a:r>
              <a:rPr lang="en-US" sz="1200" i="1" baseline="0" dirty="0"/>
              <a:t>://</a:t>
            </a:r>
            <a:r>
              <a:rPr lang="en-US" sz="1200" i="1" baseline="0" dirty="0" err="1"/>
              <a:t>en.wikipedia.org</a:t>
            </a:r>
            <a:r>
              <a:rPr lang="en-US" sz="1200" i="1" baseline="0" dirty="0"/>
              <a:t>/wiki/Android_(</a:t>
            </a:r>
            <a:r>
              <a:rPr lang="en-US" sz="1200" i="1" baseline="0" dirty="0" err="1"/>
              <a:t>operating_system</a:t>
            </a:r>
            <a:r>
              <a:rPr lang="en-US" sz="1200" i="1" baseline="0" dirty="0"/>
              <a:t>)#/media/</a:t>
            </a:r>
            <a:r>
              <a:rPr lang="en-US" sz="1200" i="1" baseline="0" dirty="0" err="1"/>
              <a:t>File:Android-System-Architecture.svg</a:t>
            </a:r>
            <a:endParaRPr lang="en-US" sz="1200" i="1" baseline="0" dirty="0"/>
          </a:p>
        </p:txBody>
      </p:sp>
      <p:sp>
        <p:nvSpPr>
          <p:cNvPr id="9" name="Slide Number Placeholder 6"/>
          <p:cNvSpPr txBox="1">
            <a:spLocks/>
          </p:cNvSpPr>
          <p:nvPr/>
        </p:nvSpPr>
        <p:spPr>
          <a:xfrm>
            <a:off x="72390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smtClean="0"/>
              <a:pPr>
                <a:defRPr/>
              </a:pPr>
              <a:t>4</a:t>
            </a:fld>
            <a:endParaRPr lang="en-US" dirty="0">
              <a:solidFill>
                <a:schemeClr val="bg2"/>
              </a:solidFill>
            </a:endParaRPr>
          </a:p>
        </p:txBody>
      </p:sp>
    </p:spTree>
    <p:extLst>
      <p:ext uri="{BB962C8B-B14F-4D97-AF65-F5344CB8AC3E}">
        <p14:creationId xmlns:p14="http://schemas.microsoft.com/office/powerpoint/2010/main" val="317603399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Trace Reduction</a:t>
            </a:r>
            <a:endParaRPr lang="en-US" sz="3600" dirty="0"/>
          </a:p>
        </p:txBody>
      </p:sp>
      <p:pic>
        <p:nvPicPr>
          <p:cNvPr id="2" name="Picture 1"/>
          <p:cNvPicPr>
            <a:picLocks noChangeAspect="1"/>
          </p:cNvPicPr>
          <p:nvPr/>
        </p:nvPicPr>
        <p:blipFill rotWithShape="1">
          <a:blip r:embed="rId3"/>
          <a:srcRect l="957" r="13559"/>
          <a:stretch/>
        </p:blipFill>
        <p:spPr>
          <a:xfrm>
            <a:off x="87580" y="884744"/>
            <a:ext cx="7816601" cy="5506865"/>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40</a:t>
            </a:fld>
            <a:endParaRPr lang="en-US" dirty="0">
              <a:solidFill>
                <a:schemeClr val="bg2"/>
              </a:solidFill>
            </a:endParaRPr>
          </a:p>
        </p:txBody>
      </p:sp>
    </p:spTree>
    <p:extLst>
      <p:ext uri="{BB962C8B-B14F-4D97-AF65-F5344CB8AC3E}">
        <p14:creationId xmlns:p14="http://schemas.microsoft.com/office/powerpoint/2010/main" val="5693991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Trace Reduction</a:t>
            </a:r>
            <a:endParaRPr lang="en-US" sz="3600" dirty="0"/>
          </a:p>
        </p:txBody>
      </p:sp>
      <p:pic>
        <p:nvPicPr>
          <p:cNvPr id="2" name="Picture 1"/>
          <p:cNvPicPr>
            <a:picLocks noChangeAspect="1"/>
          </p:cNvPicPr>
          <p:nvPr/>
        </p:nvPicPr>
        <p:blipFill rotWithShape="1">
          <a:blip r:embed="rId3"/>
          <a:srcRect r="12148"/>
          <a:stretch/>
        </p:blipFill>
        <p:spPr>
          <a:xfrm>
            <a:off x="35277" y="896502"/>
            <a:ext cx="8033119" cy="5490128"/>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41</a:t>
            </a:fld>
            <a:endParaRPr lang="en-US" dirty="0">
              <a:solidFill>
                <a:schemeClr val="bg2"/>
              </a:solidFill>
            </a:endParaRPr>
          </a:p>
        </p:txBody>
      </p:sp>
    </p:spTree>
    <p:extLst>
      <p:ext uri="{BB962C8B-B14F-4D97-AF65-F5344CB8AC3E}">
        <p14:creationId xmlns:p14="http://schemas.microsoft.com/office/powerpoint/2010/main" val="3080817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a:t>Example: Trace Reduction</a:t>
            </a:r>
          </a:p>
        </p:txBody>
      </p:sp>
      <p:pic>
        <p:nvPicPr>
          <p:cNvPr id="2" name="Picture 1"/>
          <p:cNvPicPr>
            <a:picLocks noChangeAspect="1"/>
          </p:cNvPicPr>
          <p:nvPr/>
        </p:nvPicPr>
        <p:blipFill rotWithShape="1">
          <a:blip r:embed="rId3"/>
          <a:srcRect r="14441"/>
          <a:stretch/>
        </p:blipFill>
        <p:spPr>
          <a:xfrm>
            <a:off x="69743" y="919209"/>
            <a:ext cx="7823491" cy="5508885"/>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42</a:t>
            </a:fld>
            <a:endParaRPr lang="en-US" dirty="0">
              <a:solidFill>
                <a:schemeClr val="bg2"/>
              </a:solidFill>
            </a:endParaRPr>
          </a:p>
        </p:txBody>
      </p:sp>
    </p:spTree>
    <p:extLst>
      <p:ext uri="{BB962C8B-B14F-4D97-AF65-F5344CB8AC3E}">
        <p14:creationId xmlns:p14="http://schemas.microsoft.com/office/powerpoint/2010/main" val="23027989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Example: Trace Reduction</a:t>
            </a:r>
          </a:p>
        </p:txBody>
      </p:sp>
      <p:pic>
        <p:nvPicPr>
          <p:cNvPr id="3" name="Picture 2"/>
          <p:cNvPicPr>
            <a:picLocks noChangeAspect="1"/>
          </p:cNvPicPr>
          <p:nvPr/>
        </p:nvPicPr>
        <p:blipFill>
          <a:blip r:embed="rId3"/>
          <a:stretch>
            <a:fillRect/>
          </a:stretch>
        </p:blipFill>
        <p:spPr>
          <a:xfrm>
            <a:off x="73152" y="923544"/>
            <a:ext cx="9144000" cy="5371873"/>
          </a:xfrm>
          <a:prstGeom prst="rect">
            <a:avLst/>
          </a:prstGeom>
        </p:spPr>
      </p:pic>
      <p:sp>
        <p:nvSpPr>
          <p:cNvPr id="5" name="Rectangle 4"/>
          <p:cNvSpPr/>
          <p:nvPr/>
        </p:nvSpPr>
        <p:spPr bwMode="auto">
          <a:xfrm>
            <a:off x="8337176" y="4885763"/>
            <a:ext cx="806824" cy="137216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43</a:t>
            </a:fld>
            <a:endParaRPr lang="en-US" dirty="0">
              <a:solidFill>
                <a:schemeClr val="bg2"/>
              </a:solidFill>
            </a:endParaRPr>
          </a:p>
        </p:txBody>
      </p:sp>
    </p:spTree>
    <p:extLst>
      <p:ext uri="{BB962C8B-B14F-4D97-AF65-F5344CB8AC3E}">
        <p14:creationId xmlns:p14="http://schemas.microsoft.com/office/powerpoint/2010/main" val="123060374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Trace Reduction</a:t>
            </a:r>
            <a:endParaRPr lang="en-US" sz="3600" dirty="0"/>
          </a:p>
        </p:txBody>
      </p:sp>
      <p:pic>
        <p:nvPicPr>
          <p:cNvPr id="4" name="Picture 3"/>
          <p:cNvPicPr>
            <a:picLocks noChangeAspect="1"/>
          </p:cNvPicPr>
          <p:nvPr/>
        </p:nvPicPr>
        <p:blipFill>
          <a:blip r:embed="rId3"/>
          <a:stretch>
            <a:fillRect/>
          </a:stretch>
        </p:blipFill>
        <p:spPr>
          <a:xfrm>
            <a:off x="73152" y="923544"/>
            <a:ext cx="9144000" cy="5313528"/>
          </a:xfrm>
          <a:prstGeom prst="rect">
            <a:avLst/>
          </a:prstGeom>
        </p:spPr>
      </p:pic>
      <p:sp>
        <p:nvSpPr>
          <p:cNvPr id="2" name="Rectangle 1"/>
          <p:cNvSpPr/>
          <p:nvPr/>
        </p:nvSpPr>
        <p:spPr bwMode="auto">
          <a:xfrm>
            <a:off x="4368102" y="2868562"/>
            <a:ext cx="1226131" cy="284666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5659055" y="2967101"/>
            <a:ext cx="3484945" cy="314141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Rectangle 6"/>
          <p:cNvSpPr/>
          <p:nvPr/>
        </p:nvSpPr>
        <p:spPr bwMode="auto">
          <a:xfrm>
            <a:off x="7728155" y="5780920"/>
            <a:ext cx="1226131" cy="5145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44</a:t>
            </a:fld>
            <a:endParaRPr lang="en-US" dirty="0">
              <a:solidFill>
                <a:schemeClr val="bg2"/>
              </a:solidFill>
            </a:endParaRPr>
          </a:p>
        </p:txBody>
      </p:sp>
    </p:spTree>
    <p:extLst>
      <p:ext uri="{BB962C8B-B14F-4D97-AF65-F5344CB8AC3E}">
        <p14:creationId xmlns:p14="http://schemas.microsoft.com/office/powerpoint/2010/main" val="1188791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Trace Reduction</a:t>
            </a:r>
            <a:endParaRPr lang="en-US" sz="3600" dirty="0"/>
          </a:p>
        </p:txBody>
      </p:sp>
      <p:pic>
        <p:nvPicPr>
          <p:cNvPr id="4" name="Picture 3"/>
          <p:cNvPicPr>
            <a:picLocks noChangeAspect="1"/>
          </p:cNvPicPr>
          <p:nvPr/>
        </p:nvPicPr>
        <p:blipFill>
          <a:blip r:embed="rId3"/>
          <a:stretch>
            <a:fillRect/>
          </a:stretch>
        </p:blipFill>
        <p:spPr>
          <a:xfrm>
            <a:off x="73152" y="923544"/>
            <a:ext cx="9144000" cy="5313528"/>
          </a:xfrm>
          <a:prstGeom prst="rect">
            <a:avLst/>
          </a:prstGeom>
        </p:spPr>
      </p:pic>
      <p:sp>
        <p:nvSpPr>
          <p:cNvPr id="6" name="Rectangle 5"/>
          <p:cNvSpPr/>
          <p:nvPr/>
        </p:nvSpPr>
        <p:spPr bwMode="auto">
          <a:xfrm>
            <a:off x="7728155" y="5780920"/>
            <a:ext cx="1226131" cy="5145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45</a:t>
            </a:fld>
            <a:endParaRPr lang="en-US" dirty="0">
              <a:solidFill>
                <a:schemeClr val="bg2"/>
              </a:solidFill>
            </a:endParaRPr>
          </a:p>
        </p:txBody>
      </p:sp>
    </p:spTree>
    <p:extLst>
      <p:ext uri="{BB962C8B-B14F-4D97-AF65-F5344CB8AC3E}">
        <p14:creationId xmlns:p14="http://schemas.microsoft.com/office/powerpoint/2010/main" val="30926142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Flow Table Optimization</a:t>
            </a:r>
            <a:endParaRPr lang="en-US" sz="3600" dirty="0"/>
          </a:p>
        </p:txBody>
      </p:sp>
      <p:pic>
        <p:nvPicPr>
          <p:cNvPr id="6" name="Picture 5"/>
          <p:cNvPicPr>
            <a:picLocks noChangeAspect="1"/>
          </p:cNvPicPr>
          <p:nvPr/>
        </p:nvPicPr>
        <p:blipFill>
          <a:blip r:embed="rId3"/>
          <a:stretch>
            <a:fillRect/>
          </a:stretch>
        </p:blipFill>
        <p:spPr>
          <a:xfrm>
            <a:off x="0" y="1257300"/>
            <a:ext cx="9144000" cy="4331864"/>
          </a:xfrm>
          <a:prstGeom prst="rect">
            <a:avLst/>
          </a:prstGeom>
        </p:spPr>
      </p:pic>
      <p:sp>
        <p:nvSpPr>
          <p:cNvPr id="7" name="Rectangle 6"/>
          <p:cNvSpPr/>
          <p:nvPr/>
        </p:nvSpPr>
        <p:spPr bwMode="auto">
          <a:xfrm>
            <a:off x="5123486" y="3503587"/>
            <a:ext cx="4020514"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Rectangle 7"/>
          <p:cNvSpPr/>
          <p:nvPr/>
        </p:nvSpPr>
        <p:spPr bwMode="auto">
          <a:xfrm>
            <a:off x="3316265" y="3524602"/>
            <a:ext cx="1478793"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1" name="Rectangle 10"/>
          <p:cNvSpPr/>
          <p:nvPr/>
        </p:nvSpPr>
        <p:spPr bwMode="auto">
          <a:xfrm rot="17892970">
            <a:off x="2888885" y="3188345"/>
            <a:ext cx="202575" cy="68309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9"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46</a:t>
            </a:fld>
            <a:endParaRPr lang="en-US" dirty="0">
              <a:solidFill>
                <a:schemeClr val="bg2"/>
              </a:solidFill>
            </a:endParaRPr>
          </a:p>
        </p:txBody>
      </p:sp>
    </p:spTree>
    <p:extLst>
      <p:ext uri="{BB962C8B-B14F-4D97-AF65-F5344CB8AC3E}">
        <p14:creationId xmlns:p14="http://schemas.microsoft.com/office/powerpoint/2010/main" val="60896319"/>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Flow Table Optimization</a:t>
            </a:r>
            <a:endParaRPr lang="en-US" sz="3600" dirty="0"/>
          </a:p>
        </p:txBody>
      </p:sp>
      <p:pic>
        <p:nvPicPr>
          <p:cNvPr id="6" name="Picture 5"/>
          <p:cNvPicPr>
            <a:picLocks noChangeAspect="1"/>
          </p:cNvPicPr>
          <p:nvPr/>
        </p:nvPicPr>
        <p:blipFill>
          <a:blip r:embed="rId3"/>
          <a:stretch>
            <a:fillRect/>
          </a:stretch>
        </p:blipFill>
        <p:spPr>
          <a:xfrm>
            <a:off x="0" y="1257300"/>
            <a:ext cx="9144000" cy="4331864"/>
          </a:xfrm>
          <a:prstGeom prst="rect">
            <a:avLst/>
          </a:prstGeom>
        </p:spPr>
      </p:pic>
      <p:sp>
        <p:nvSpPr>
          <p:cNvPr id="7" name="Rectangle 6"/>
          <p:cNvSpPr/>
          <p:nvPr/>
        </p:nvSpPr>
        <p:spPr bwMode="auto">
          <a:xfrm>
            <a:off x="5123486" y="3503587"/>
            <a:ext cx="4020514"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47</a:t>
            </a:fld>
            <a:endParaRPr lang="en-US" dirty="0">
              <a:solidFill>
                <a:schemeClr val="bg2"/>
              </a:solidFill>
            </a:endParaRPr>
          </a:p>
        </p:txBody>
      </p:sp>
    </p:spTree>
    <p:extLst>
      <p:ext uri="{BB962C8B-B14F-4D97-AF65-F5344CB8AC3E}">
        <p14:creationId xmlns:p14="http://schemas.microsoft.com/office/powerpoint/2010/main" val="59075362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Flow Table Optimization</a:t>
            </a:r>
            <a:endParaRPr lang="en-US" sz="3600" dirty="0"/>
          </a:p>
        </p:txBody>
      </p:sp>
      <p:pic>
        <p:nvPicPr>
          <p:cNvPr id="6" name="Picture 5"/>
          <p:cNvPicPr>
            <a:picLocks noChangeAspect="1"/>
          </p:cNvPicPr>
          <p:nvPr/>
        </p:nvPicPr>
        <p:blipFill>
          <a:blip r:embed="rId3"/>
          <a:stretch>
            <a:fillRect/>
          </a:stretch>
        </p:blipFill>
        <p:spPr>
          <a:xfrm>
            <a:off x="0" y="1257300"/>
            <a:ext cx="9144000" cy="4331864"/>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48</a:t>
            </a:fld>
            <a:endParaRPr lang="en-US" dirty="0">
              <a:solidFill>
                <a:schemeClr val="bg2"/>
              </a:solidFill>
            </a:endParaRPr>
          </a:p>
        </p:txBody>
      </p:sp>
    </p:spTree>
    <p:extLst>
      <p:ext uri="{BB962C8B-B14F-4D97-AF65-F5344CB8AC3E}">
        <p14:creationId xmlns:p14="http://schemas.microsoft.com/office/powerpoint/2010/main" val="3469908688"/>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Unnecessary Priority Levels</a:t>
            </a:r>
            <a:endParaRPr lang="en-US" sz="3600" dirty="0"/>
          </a:p>
        </p:txBody>
      </p:sp>
      <p:pic>
        <p:nvPicPr>
          <p:cNvPr id="6" name="Picture 5"/>
          <p:cNvPicPr>
            <a:picLocks noChangeAspect="1"/>
          </p:cNvPicPr>
          <p:nvPr/>
        </p:nvPicPr>
        <p:blipFill>
          <a:blip r:embed="rId3"/>
          <a:stretch>
            <a:fillRect/>
          </a:stretch>
        </p:blipFill>
        <p:spPr>
          <a:xfrm>
            <a:off x="0" y="1219200"/>
            <a:ext cx="9144000" cy="4400802"/>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49</a:t>
            </a:fld>
            <a:endParaRPr lang="en-US" dirty="0">
              <a:solidFill>
                <a:schemeClr val="bg2"/>
              </a:solidFill>
            </a:endParaRPr>
          </a:p>
        </p:txBody>
      </p:sp>
    </p:spTree>
    <p:extLst>
      <p:ext uri="{BB962C8B-B14F-4D97-AF65-F5344CB8AC3E}">
        <p14:creationId xmlns:p14="http://schemas.microsoft.com/office/powerpoint/2010/main" val="427489582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What and why SDN?</a:t>
            </a:r>
          </a:p>
          <a:p>
            <a:r>
              <a:rPr lang="en-US" dirty="0" smtClean="0"/>
              <a:t>Current SDN programming systems</a:t>
            </a:r>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a:t>
            </a:fld>
            <a:endParaRPr lang="en-US" dirty="0">
              <a:solidFill>
                <a:schemeClr val="bg2"/>
              </a:solidFill>
            </a:endParaRPr>
          </a:p>
        </p:txBody>
      </p:sp>
    </p:spTree>
    <p:extLst>
      <p:ext uri="{BB962C8B-B14F-4D97-AF65-F5344CB8AC3E}">
        <p14:creationId xmlns:p14="http://schemas.microsoft.com/office/powerpoint/2010/main" val="406053964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Minimizing Priority Levels: </a:t>
            </a:r>
            <a:br>
              <a:rPr lang="en-US" sz="2400" dirty="0" smtClean="0"/>
            </a:br>
            <a:r>
              <a:rPr lang="en-US" sz="2400" dirty="0" smtClean="0"/>
              <a:t>Increasing at T Nodes Only</a:t>
            </a:r>
            <a:endParaRPr lang="en-US" sz="2400" dirty="0"/>
          </a:p>
        </p:txBody>
      </p:sp>
      <p:pic>
        <p:nvPicPr>
          <p:cNvPr id="6" name="Picture 5"/>
          <p:cNvPicPr>
            <a:picLocks noChangeAspect="1"/>
          </p:cNvPicPr>
          <p:nvPr/>
        </p:nvPicPr>
        <p:blipFill>
          <a:blip r:embed="rId3"/>
          <a:stretch>
            <a:fillRect/>
          </a:stretch>
        </p:blipFill>
        <p:spPr>
          <a:xfrm>
            <a:off x="0" y="762000"/>
            <a:ext cx="9144000" cy="5332333"/>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50</a:t>
            </a:fld>
            <a:endParaRPr lang="en-US" dirty="0">
              <a:solidFill>
                <a:schemeClr val="bg2"/>
              </a:solidFill>
            </a:endParaRPr>
          </a:p>
        </p:txBody>
      </p:sp>
    </p:spTree>
    <p:extLst>
      <p:ext uri="{BB962C8B-B14F-4D97-AF65-F5344CB8AC3E}">
        <p14:creationId xmlns:p14="http://schemas.microsoft.com/office/powerpoint/2010/main" val="62643117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Minimizing Priority Levels: </a:t>
            </a:r>
            <a:br>
              <a:rPr lang="en-US" sz="2400" dirty="0"/>
            </a:br>
            <a:r>
              <a:rPr lang="en-US" sz="2400" dirty="0"/>
              <a:t>Increasing at T Nodes Only</a:t>
            </a:r>
            <a:endParaRPr lang="en-US" sz="3600" dirty="0"/>
          </a:p>
        </p:txBody>
      </p:sp>
      <p:pic>
        <p:nvPicPr>
          <p:cNvPr id="3" name="Picture 2"/>
          <p:cNvPicPr>
            <a:picLocks noChangeAspect="1"/>
          </p:cNvPicPr>
          <p:nvPr/>
        </p:nvPicPr>
        <p:blipFill>
          <a:blip r:embed="rId3"/>
          <a:stretch>
            <a:fillRect/>
          </a:stretch>
        </p:blipFill>
        <p:spPr>
          <a:xfrm>
            <a:off x="0" y="1168400"/>
            <a:ext cx="9144000" cy="4519667"/>
          </a:xfrm>
          <a:prstGeom prst="rect">
            <a:avLst/>
          </a:prstGeom>
        </p:spPr>
      </p:pic>
      <p:sp>
        <p:nvSpPr>
          <p:cNvPr id="5" name="Rectangle 4"/>
          <p:cNvSpPr/>
          <p:nvPr/>
        </p:nvSpPr>
        <p:spPr bwMode="auto">
          <a:xfrm rot="17580000">
            <a:off x="3232125" y="2904449"/>
            <a:ext cx="299201" cy="1469032"/>
          </a:xfrm>
          <a:prstGeom prst="rect">
            <a:avLst/>
          </a:prstGeom>
          <a:solidFill>
            <a:schemeClr val="bg1"/>
          </a:solidFill>
          <a:ln w="9525" cap="flat" cmpd="sng" algn="ctr">
            <a:noFill/>
            <a:prstDash val="solid"/>
            <a:round/>
            <a:headEnd type="none" w="med" len="med"/>
            <a:tailEnd type="none" w="med" len="med"/>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3306180" y="3415998"/>
            <a:ext cx="5747501"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51</a:t>
            </a:fld>
            <a:endParaRPr lang="en-US" dirty="0">
              <a:solidFill>
                <a:schemeClr val="bg2"/>
              </a:solidFill>
            </a:endParaRPr>
          </a:p>
        </p:txBody>
      </p:sp>
    </p:spTree>
    <p:extLst>
      <p:ext uri="{BB962C8B-B14F-4D97-AF65-F5344CB8AC3E}">
        <p14:creationId xmlns:p14="http://schemas.microsoft.com/office/powerpoint/2010/main" val="921659241"/>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Minimizing Priority Levels: </a:t>
            </a:r>
            <a:br>
              <a:rPr lang="en-US" sz="2400" dirty="0"/>
            </a:br>
            <a:r>
              <a:rPr lang="en-US" sz="2400" dirty="0"/>
              <a:t>Increasing at T Nodes Only</a:t>
            </a:r>
            <a:endParaRPr lang="en-US" sz="3600" dirty="0"/>
          </a:p>
        </p:txBody>
      </p:sp>
      <p:pic>
        <p:nvPicPr>
          <p:cNvPr id="3" name="Picture 2"/>
          <p:cNvPicPr>
            <a:picLocks noChangeAspect="1"/>
          </p:cNvPicPr>
          <p:nvPr/>
        </p:nvPicPr>
        <p:blipFill>
          <a:blip r:embed="rId3"/>
          <a:stretch>
            <a:fillRect/>
          </a:stretch>
        </p:blipFill>
        <p:spPr>
          <a:xfrm>
            <a:off x="0" y="1168400"/>
            <a:ext cx="9144000" cy="4519667"/>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52</a:t>
            </a:fld>
            <a:endParaRPr lang="en-US" dirty="0">
              <a:solidFill>
                <a:schemeClr val="bg2"/>
              </a:solidFill>
            </a:endParaRPr>
          </a:p>
        </p:txBody>
      </p:sp>
    </p:spTree>
    <p:extLst>
      <p:ext uri="{BB962C8B-B14F-4D97-AF65-F5344CB8AC3E}">
        <p14:creationId xmlns:p14="http://schemas.microsoft.com/office/powerpoint/2010/main" val="2912169622"/>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Maple/Basic Runtime</a:t>
            </a:r>
            <a:endParaRPr lang="en-US" sz="3600" dirty="0"/>
          </a:p>
        </p:txBody>
      </p:sp>
      <p:pic>
        <p:nvPicPr>
          <p:cNvPr id="2" name="Picture 1"/>
          <p:cNvPicPr>
            <a:picLocks noChangeAspect="1"/>
          </p:cNvPicPr>
          <p:nvPr/>
        </p:nvPicPr>
        <p:blipFill>
          <a:blip r:embed="rId3"/>
          <a:stretch>
            <a:fillRect/>
          </a:stretch>
        </p:blipFill>
        <p:spPr>
          <a:xfrm>
            <a:off x="0" y="1036202"/>
            <a:ext cx="9144000" cy="5223763"/>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53</a:t>
            </a:fld>
            <a:endParaRPr lang="en-US" dirty="0">
              <a:solidFill>
                <a:schemeClr val="bg2"/>
              </a:solidFill>
            </a:endParaRPr>
          </a:p>
        </p:txBody>
      </p:sp>
    </p:spTree>
    <p:extLst>
      <p:ext uri="{BB962C8B-B14F-4D97-AF65-F5344CB8AC3E}">
        <p14:creationId xmlns:p14="http://schemas.microsoft.com/office/powerpoint/2010/main" val="30763609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1"/>
          <p:cNvSpPr>
            <a:spLocks noGrp="1" noChangeArrowheads="1"/>
          </p:cNvSpPr>
          <p:nvPr>
            <p:ph type="title"/>
          </p:nvPr>
        </p:nvSpPr>
        <p:spPr>
          <a:ln/>
        </p:spPr>
        <p:txBody>
          <a:bodyPr/>
          <a:lstStyle/>
          <a:p>
            <a:r>
              <a:rPr lang="en-US" sz="3600" dirty="0" smtClean="0"/>
              <a:t>Maple/Basic Evaluation</a:t>
            </a:r>
            <a:endParaRPr lang="en-US" sz="3600" dirty="0"/>
          </a:p>
        </p:txBody>
      </p:sp>
      <p:sp>
        <p:nvSpPr>
          <p:cNvPr id="93186" name="Rectangle 2"/>
          <p:cNvSpPr>
            <a:spLocks noGrp="1" noChangeArrowheads="1"/>
          </p:cNvSpPr>
          <p:nvPr>
            <p:ph type="body" idx="1"/>
          </p:nvPr>
        </p:nvSpPr>
        <p:spPr>
          <a:xfrm>
            <a:off x="377308" y="1045871"/>
            <a:ext cx="3507581" cy="5048250"/>
          </a:xfrm>
          <a:ln/>
        </p:spPr>
        <p:txBody>
          <a:bodyPr/>
          <a:lstStyle/>
          <a:p>
            <a:pPr marL="160020" indent="-160020"/>
            <a:r>
              <a:rPr lang="en-US" sz="2400" dirty="0" smtClean="0"/>
              <a:t> 3 </a:t>
            </a:r>
            <a:r>
              <a:rPr lang="en-US" sz="2400" dirty="0"/>
              <a:t>real HP 5406 switches, client on one side, server on the </a:t>
            </a:r>
            <a:r>
              <a:rPr lang="en-US" sz="2400" dirty="0" smtClean="0"/>
              <a:t>other.</a:t>
            </a:r>
          </a:p>
          <a:p>
            <a:pPr marL="160020" indent="-160020"/>
            <a:r>
              <a:rPr lang="en-US" sz="2400" dirty="0"/>
              <a:t> </a:t>
            </a:r>
            <a:r>
              <a:rPr lang="en-US" sz="2400" dirty="0" smtClean="0"/>
              <a:t>Client </a:t>
            </a:r>
            <a:r>
              <a:rPr lang="en-US" sz="2400" dirty="0"/>
              <a:t>performs X HTTP </a:t>
            </a:r>
            <a:r>
              <a:rPr lang="en-US" sz="2400" dirty="0" err="1"/>
              <a:t>reqs</a:t>
            </a:r>
            <a:r>
              <a:rPr lang="en-US" sz="2400" dirty="0" smtClean="0"/>
              <a:t>/s  </a:t>
            </a:r>
            <a:r>
              <a:rPr lang="en-US" sz="2400" dirty="0"/>
              <a:t>using </a:t>
            </a:r>
            <a:r>
              <a:rPr lang="en-US" sz="2400" dirty="0" err="1" smtClean="0"/>
              <a:t>httperf</a:t>
            </a:r>
            <a:r>
              <a:rPr lang="en-US" sz="2400" dirty="0" smtClean="0"/>
              <a:t>.</a:t>
            </a:r>
          </a:p>
          <a:p>
            <a:pPr marL="160020" indent="-160020"/>
            <a:r>
              <a:rPr lang="en-US" sz="2400" dirty="0"/>
              <a:t> </a:t>
            </a:r>
            <a:r>
              <a:rPr lang="en-US" sz="2400" dirty="0" smtClean="0"/>
              <a:t>Measure </a:t>
            </a:r>
            <a:r>
              <a:rPr lang="en-US" sz="2400" dirty="0"/>
              <a:t>average HTTP connection time as X </a:t>
            </a:r>
            <a:r>
              <a:rPr lang="en-US" sz="2400" dirty="0" smtClean="0"/>
              <a:t>varies.</a:t>
            </a:r>
          </a:p>
          <a:p>
            <a:pPr marL="160020" indent="-160020"/>
            <a:r>
              <a:rPr lang="en-US" sz="2400" dirty="0"/>
              <a:t> </a:t>
            </a:r>
            <a:r>
              <a:rPr lang="en-US" sz="2400" dirty="0" smtClean="0"/>
              <a:t>Compare </a:t>
            </a:r>
            <a:r>
              <a:rPr lang="en-US" sz="2400" dirty="0"/>
              <a:t>exact &amp; </a:t>
            </a:r>
            <a:r>
              <a:rPr lang="en-US" sz="2400" dirty="0" smtClean="0"/>
              <a:t>maple</a:t>
            </a:r>
          </a:p>
          <a:p>
            <a:pPr marL="560070" lvl="1" indent="-160020"/>
            <a:r>
              <a:rPr lang="en-US" sz="2000" dirty="0"/>
              <a:t> </a:t>
            </a:r>
            <a:r>
              <a:rPr lang="en-US" sz="2000" dirty="0" smtClean="0"/>
              <a:t>Exact</a:t>
            </a:r>
            <a:r>
              <a:rPr lang="en-US" sz="2000" dirty="0"/>
              <a:t>: up to 282 </a:t>
            </a:r>
            <a:r>
              <a:rPr lang="en-US" sz="2000" dirty="0" err="1"/>
              <a:t>ms</a:t>
            </a:r>
            <a:r>
              <a:rPr lang="en-US" sz="2000" dirty="0"/>
              <a:t> </a:t>
            </a:r>
            <a:r>
              <a:rPr lang="en-US" sz="2000" dirty="0" smtClean="0"/>
              <a:t>average</a:t>
            </a:r>
          </a:p>
          <a:p>
            <a:pPr marL="560070" lvl="1" indent="-160020"/>
            <a:r>
              <a:rPr lang="en-US" sz="2000" dirty="0"/>
              <a:t> </a:t>
            </a:r>
            <a:r>
              <a:rPr lang="en-US" sz="2400" dirty="0" smtClean="0"/>
              <a:t>Run-time: </a:t>
            </a:r>
            <a:r>
              <a:rPr lang="en-US" sz="2400" dirty="0"/>
              <a:t>1-2 </a:t>
            </a:r>
            <a:r>
              <a:rPr lang="en-US" sz="2400" dirty="0" err="1"/>
              <a:t>ms</a:t>
            </a:r>
            <a:r>
              <a:rPr lang="en-US" sz="2400" dirty="0"/>
              <a:t>: </a:t>
            </a:r>
            <a:r>
              <a:rPr lang="en-US" sz="2400" dirty="0">
                <a:solidFill>
                  <a:srgbClr val="D90B00"/>
                </a:solidFill>
              </a:rPr>
              <a:t>100x reduction</a:t>
            </a:r>
            <a:r>
              <a:rPr lang="en-US" sz="2400" dirty="0"/>
              <a:t>.</a:t>
            </a:r>
          </a:p>
        </p:txBody>
      </p:sp>
      <p:pic>
        <p:nvPicPr>
          <p:cNvPr id="931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2056" y="1638300"/>
            <a:ext cx="2564606" cy="401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931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6225" y="2324100"/>
            <a:ext cx="4850606" cy="379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54</a:t>
            </a:fld>
            <a:endParaRPr lang="en-US" dirty="0">
              <a:solidFill>
                <a:schemeClr val="bg2"/>
              </a:solidFill>
            </a:endParaRPr>
          </a:p>
        </p:txBody>
      </p:sp>
    </p:spTree>
    <p:extLst>
      <p:ext uri="{BB962C8B-B14F-4D97-AF65-F5344CB8AC3E}">
        <p14:creationId xmlns:p14="http://schemas.microsoft.com/office/powerpoint/2010/main" val="2822663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7041" name="Rectangle 1"/>
          <p:cNvSpPr>
            <a:spLocks noGrp="1" noChangeArrowheads="1"/>
          </p:cNvSpPr>
          <p:nvPr>
            <p:ph type="title"/>
          </p:nvPr>
        </p:nvSpPr>
        <p:spPr>
          <a:ln/>
        </p:spPr>
        <p:txBody>
          <a:bodyPr/>
          <a:lstStyle/>
          <a:p>
            <a:r>
              <a:rPr lang="en-US" sz="3600" dirty="0" smtClean="0"/>
              <a:t>Evaluation: Maple as ACL Compiler</a:t>
            </a:r>
            <a:endParaRPr lang="en-US" sz="3600" dirty="0"/>
          </a:p>
        </p:txBody>
      </p:sp>
      <p:sp>
        <p:nvSpPr>
          <p:cNvPr id="87042" name="Rectangle 2"/>
          <p:cNvSpPr>
            <a:spLocks noGrp="1" noChangeArrowheads="1"/>
          </p:cNvSpPr>
          <p:nvPr>
            <p:ph type="body" idx="1"/>
          </p:nvPr>
        </p:nvSpPr>
        <p:spPr>
          <a:xfrm>
            <a:off x="400050" y="1317608"/>
            <a:ext cx="8343900" cy="4933950"/>
          </a:xfrm>
          <a:ln/>
        </p:spPr>
        <p:txBody>
          <a:bodyPr/>
          <a:lstStyle/>
          <a:p>
            <a:r>
              <a:rPr lang="en-US" sz="2800" dirty="0"/>
              <a:t>ACLs commonly used in network </a:t>
            </a:r>
            <a:r>
              <a:rPr lang="en-US" sz="2800" dirty="0" smtClean="0"/>
              <a:t>management</a:t>
            </a:r>
          </a:p>
          <a:p>
            <a:endParaRPr lang="en-US" sz="2400" dirty="0" smtClean="0"/>
          </a:p>
          <a:p>
            <a:endParaRPr lang="en-US" sz="2400" dirty="0"/>
          </a:p>
          <a:p>
            <a:endParaRPr lang="en-US" sz="2400" dirty="0" smtClean="0"/>
          </a:p>
          <a:p>
            <a:endParaRPr lang="en-US" sz="2400" dirty="0"/>
          </a:p>
          <a:p>
            <a:r>
              <a:rPr lang="en-US" sz="2800" dirty="0" smtClean="0"/>
              <a:t>Questions</a:t>
            </a:r>
            <a:endParaRPr lang="en-US" sz="2400" dirty="0" smtClean="0"/>
          </a:p>
          <a:p>
            <a:pPr lvl="1"/>
            <a:r>
              <a:rPr lang="en-US" sz="2400" dirty="0" smtClean="0"/>
              <a:t>How does one program ACL using Maple? </a:t>
            </a:r>
            <a:endParaRPr lang="en-US" sz="2400" dirty="0"/>
          </a:p>
          <a:p>
            <a:pPr lvl="1"/>
            <a:r>
              <a:rPr lang="en-US" sz="2400" dirty="0"/>
              <a:t>How </a:t>
            </a:r>
            <a:r>
              <a:rPr lang="en-US" sz="2400" dirty="0" smtClean="0"/>
              <a:t>does one </a:t>
            </a:r>
            <a:r>
              <a:rPr lang="en-US" sz="2400" dirty="0"/>
              <a:t>combine </a:t>
            </a:r>
            <a:r>
              <a:rPr lang="en-US" sz="2400" dirty="0" smtClean="0"/>
              <a:t>ACL </a:t>
            </a:r>
            <a:r>
              <a:rPr lang="en-US" sz="2400" dirty="0"/>
              <a:t>with other policies, e.g. routing, load balancing</a:t>
            </a:r>
            <a:r>
              <a:rPr lang="en-US" sz="2400" dirty="0" smtClean="0"/>
              <a:t>?</a:t>
            </a:r>
            <a:endParaRPr lang="en-US" sz="2400" dirty="0"/>
          </a:p>
        </p:txBody>
      </p:sp>
      <p:pic>
        <p:nvPicPr>
          <p:cNvPr id="2" name="Picture 1"/>
          <p:cNvPicPr>
            <a:picLocks noChangeAspect="1"/>
          </p:cNvPicPr>
          <p:nvPr/>
        </p:nvPicPr>
        <p:blipFill>
          <a:blip r:embed="rId3"/>
          <a:stretch>
            <a:fillRect/>
          </a:stretch>
        </p:blipFill>
        <p:spPr>
          <a:xfrm>
            <a:off x="670261" y="1823688"/>
            <a:ext cx="8172423" cy="1561609"/>
          </a:xfrm>
          <a:prstGeom prst="rect">
            <a:avLst/>
          </a:prstGeom>
        </p:spPr>
      </p:pic>
      <p:sp>
        <p:nvSpPr>
          <p:cNvPr id="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55</a:t>
            </a:fld>
            <a:endParaRPr lang="en-US" dirty="0">
              <a:solidFill>
                <a:schemeClr val="bg2"/>
              </a:solidFill>
            </a:endParaRPr>
          </a:p>
        </p:txBody>
      </p:sp>
    </p:spTree>
    <p:extLst>
      <p:ext uri="{BB962C8B-B14F-4D97-AF65-F5344CB8AC3E}">
        <p14:creationId xmlns:p14="http://schemas.microsoft.com/office/powerpoint/2010/main" val="36187718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Maple Example: </a:t>
            </a:r>
            <a:r>
              <a:rPr lang="en-US" sz="3600" dirty="0" err="1" smtClean="0"/>
              <a:t>ACL+Routing</a:t>
            </a:r>
            <a:endParaRPr lang="en-US" sz="3600" dirty="0"/>
          </a:p>
        </p:txBody>
      </p:sp>
      <p:sp>
        <p:nvSpPr>
          <p:cNvPr id="8" name="Rectangle 2"/>
          <p:cNvSpPr>
            <a:spLocks/>
          </p:cNvSpPr>
          <p:nvPr/>
        </p:nvSpPr>
        <p:spPr bwMode="auto">
          <a:xfrm>
            <a:off x="233927" y="1169808"/>
            <a:ext cx="4093704" cy="2189212"/>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600" b="1" baseline="0" dirty="0" smtClean="0">
                <a:solidFill>
                  <a:prstClr val="black"/>
                </a:solidFill>
                <a:latin typeface="Menlo Bold" charset="0"/>
                <a:cs typeface="Menlo Bold" charset="0"/>
                <a:sym typeface="Menlo Bold" charset="0"/>
              </a:rPr>
              <a:t>void insert(</a:t>
            </a:r>
            <a:r>
              <a:rPr lang="en-US" sz="1600" b="1" baseline="0" dirty="0" err="1" smtClean="0">
                <a:solidFill>
                  <a:prstClr val="black"/>
                </a:solidFill>
                <a:latin typeface="Menlo Bold" charset="0"/>
                <a:cs typeface="Menlo Bold" charset="0"/>
                <a:sym typeface="Menlo Bold" charset="0"/>
              </a:rPr>
              <a:t>ACLItem</a:t>
            </a:r>
            <a:r>
              <a:rPr lang="en-US" sz="1600" b="1" baseline="0" dirty="0" smtClean="0">
                <a:solidFill>
                  <a:prstClr val="black"/>
                </a:solidFill>
                <a:latin typeface="Menlo Bold" charset="0"/>
                <a:cs typeface="Menlo Bold" charset="0"/>
                <a:sym typeface="Menlo Bold" charset="0"/>
              </a:rPr>
              <a:t> </a:t>
            </a:r>
            <a:r>
              <a:rPr lang="en-US" sz="1600" b="1" baseline="0" dirty="0" err="1" smtClean="0">
                <a:solidFill>
                  <a:prstClr val="black"/>
                </a:solidFill>
                <a:latin typeface="Menlo Bold" charset="0"/>
                <a:cs typeface="Menlo Bold" charset="0"/>
                <a:sym typeface="Menlo Bold" charset="0"/>
              </a:rPr>
              <a:t>acl</a:t>
            </a:r>
            <a:r>
              <a:rPr lang="en-US" sz="1600" b="1" baseline="0" dirty="0" smtClean="0">
                <a:solidFill>
                  <a:prstClr val="black"/>
                </a:solidFill>
                <a:latin typeface="Menlo Bold" charset="0"/>
                <a:cs typeface="Menlo Bold" charset="0"/>
                <a:sym typeface="Menlo Bold" charset="0"/>
              </a:rPr>
              <a:t>, </a:t>
            </a:r>
            <a:r>
              <a:rPr lang="en-US" sz="1600" b="1" baseline="0" dirty="0" err="1" smtClean="0">
                <a:solidFill>
                  <a:prstClr val="black"/>
                </a:solidFill>
                <a:latin typeface="Menlo Bold" charset="0"/>
                <a:cs typeface="Menlo Bold" charset="0"/>
                <a:sym typeface="Menlo Bold" charset="0"/>
              </a:rPr>
              <a:t>int</a:t>
            </a:r>
            <a:r>
              <a:rPr lang="en-US" sz="1600" b="1" baseline="0" dirty="0" smtClean="0">
                <a:solidFill>
                  <a:prstClr val="black"/>
                </a:solidFill>
                <a:latin typeface="Menlo Bold" charset="0"/>
                <a:cs typeface="Menlo Bold" charset="0"/>
                <a:sym typeface="Menlo Bold" charset="0"/>
              </a:rPr>
              <a:t> </a:t>
            </a:r>
            <a:r>
              <a:rPr lang="en-US" sz="1600" b="1" baseline="0" dirty="0" err="1" smtClean="0">
                <a:solidFill>
                  <a:prstClr val="black"/>
                </a:solidFill>
                <a:latin typeface="Menlo Bold" charset="0"/>
                <a:cs typeface="Menlo Bold" charset="0"/>
                <a:sym typeface="Menlo Bold" charset="0"/>
              </a:rPr>
              <a:t>pos</a:t>
            </a:r>
            <a:r>
              <a:rPr lang="en-US" sz="1600" b="1" baseline="0" dirty="0" smtClean="0">
                <a:solidFill>
                  <a:prstClr val="black"/>
                </a:solidFill>
                <a:latin typeface="Menlo Bold" charset="0"/>
                <a:cs typeface="Menlo Bold" charset="0"/>
                <a:sym typeface="Menlo Bold" charset="0"/>
              </a:rPr>
              <a:t>, </a:t>
            </a:r>
            <a:br>
              <a:rPr lang="en-US" sz="1600" b="1" baseline="0" dirty="0" smtClean="0">
                <a:solidFill>
                  <a:prstClr val="black"/>
                </a:solidFill>
                <a:latin typeface="Menlo Bold" charset="0"/>
                <a:cs typeface="Menlo Bold" charset="0"/>
                <a:sym typeface="Menlo Bold" charset="0"/>
              </a:rPr>
            </a:br>
            <a:r>
              <a:rPr lang="en-US" sz="1600" b="1" baseline="0" dirty="0" smtClean="0">
                <a:solidFill>
                  <a:prstClr val="black"/>
                </a:solidFill>
                <a:latin typeface="Menlo Bold" charset="0"/>
                <a:cs typeface="Menlo Bold" charset="0"/>
                <a:sym typeface="Menlo Bold" charset="0"/>
              </a:rPr>
              <a:t>            List</a:t>
            </a:r>
            <a:r>
              <a:rPr lang="en-US" sz="1600" b="1" baseline="0" dirty="0">
                <a:solidFill>
                  <a:prstClr val="black"/>
                </a:solidFill>
                <a:latin typeface="Menlo Bold" charset="0"/>
                <a:cs typeface="Menlo Bold" charset="0"/>
                <a:sym typeface="Menlo Bold" charset="0"/>
              </a:rPr>
              <a:t>&lt;</a:t>
            </a:r>
            <a:r>
              <a:rPr lang="en-US" sz="1600" b="1" baseline="0" dirty="0" err="1">
                <a:solidFill>
                  <a:prstClr val="black"/>
                </a:solidFill>
                <a:latin typeface="Menlo Bold" charset="0"/>
                <a:cs typeface="Menlo Bold" charset="0"/>
                <a:sym typeface="Menlo Bold" charset="0"/>
              </a:rPr>
              <a:t>ACLItem</a:t>
            </a:r>
            <a:r>
              <a:rPr lang="en-US" sz="1600" b="1" baseline="0" dirty="0">
                <a:solidFill>
                  <a:prstClr val="black"/>
                </a:solidFill>
                <a:latin typeface="Menlo Bold" charset="0"/>
                <a:cs typeface="Menlo Bold" charset="0"/>
                <a:sym typeface="Menlo Bold" charset="0"/>
              </a:rPr>
              <a:t>&gt; </a:t>
            </a:r>
            <a:r>
              <a:rPr lang="en-US" sz="1600" b="1" baseline="0" dirty="0" err="1" smtClean="0">
                <a:solidFill>
                  <a:prstClr val="black"/>
                </a:solidFill>
                <a:latin typeface="Menlo Bold" charset="0"/>
                <a:cs typeface="Menlo Bold" charset="0"/>
                <a:sym typeface="Menlo Bold" charset="0"/>
              </a:rPr>
              <a:t>acls</a:t>
            </a:r>
            <a:r>
              <a:rPr lang="en-US" sz="1600" b="1" baseline="0" dirty="0" smtClean="0">
                <a:solidFill>
                  <a:prstClr val="black"/>
                </a:solidFill>
                <a:latin typeface="Menlo Bold" charset="0"/>
                <a:cs typeface="Menlo Bold" charset="0"/>
                <a:sym typeface="Menlo Bold" charset="0"/>
              </a:rPr>
              <a:t>) </a:t>
            </a:r>
            <a:r>
              <a:rPr lang="en-US" sz="1600" b="1" baseline="0" dirty="0">
                <a:solidFill>
                  <a:prstClr val="black"/>
                </a:solidFill>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solidFill>
                  <a:prstClr val="black"/>
                </a:solidFill>
                <a:latin typeface="Menlo Bold" charset="0"/>
                <a:cs typeface="Menlo Bold" charset="0"/>
                <a:sym typeface="Menlo Bold" charset="0"/>
              </a:rPr>
              <a:t>  </a:t>
            </a:r>
            <a:r>
              <a:rPr lang="en-US" sz="1600" baseline="0" dirty="0" err="1" smtClean="0">
                <a:solidFill>
                  <a:prstClr val="black"/>
                </a:solidFill>
                <a:latin typeface="Menlo Bold" charset="0"/>
                <a:cs typeface="Menlo Bold" charset="0"/>
                <a:sym typeface="Menlo Bold" charset="0"/>
              </a:rPr>
              <a:t>acls.add</a:t>
            </a:r>
            <a:r>
              <a:rPr lang="en-US" sz="1600" baseline="0" dirty="0" smtClean="0">
                <a:solidFill>
                  <a:prstClr val="black"/>
                </a:solidFill>
                <a:latin typeface="Menlo Bold" charset="0"/>
                <a:cs typeface="Menlo Bold" charset="0"/>
                <a:sym typeface="Menlo Bold" charset="0"/>
              </a:rPr>
              <a:t>(</a:t>
            </a:r>
            <a:r>
              <a:rPr lang="en-US" sz="1600" baseline="0" dirty="0" err="1" smtClean="0">
                <a:solidFill>
                  <a:prstClr val="black"/>
                </a:solidFill>
                <a:latin typeface="Menlo Bold" charset="0"/>
                <a:cs typeface="Menlo Bold" charset="0"/>
                <a:sym typeface="Menlo Bold" charset="0"/>
              </a:rPr>
              <a:t>pos</a:t>
            </a:r>
            <a:r>
              <a:rPr lang="en-US" sz="1600" baseline="0" dirty="0" smtClean="0">
                <a:solidFill>
                  <a:prstClr val="black"/>
                </a:solidFill>
                <a:latin typeface="Menlo Bold" charset="0"/>
                <a:cs typeface="Menlo Bold" charset="0"/>
                <a:sym typeface="Menlo Bold" charset="0"/>
              </a:rPr>
              <a:t>, </a:t>
            </a:r>
            <a:r>
              <a:rPr lang="en-US" sz="1600" baseline="0" dirty="0" err="1" smtClean="0">
                <a:solidFill>
                  <a:prstClr val="black"/>
                </a:solidFill>
                <a:latin typeface="Menlo Bold" charset="0"/>
                <a:cs typeface="Menlo Bold" charset="0"/>
                <a:sym typeface="Menlo Bold" charset="0"/>
              </a:rPr>
              <a:t>acl</a:t>
            </a:r>
            <a:r>
              <a:rPr lang="en-US" sz="1600" baseline="0" dirty="0" smtClean="0">
                <a:solidFill>
                  <a:prstClr val="black"/>
                </a:solidFill>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solidFill>
                  <a:prstClr val="black"/>
                </a:solidFill>
                <a:latin typeface="Menlo Bold" charset="0"/>
                <a:cs typeface="Menlo Bold" charset="0"/>
                <a:sym typeface="Menlo Bold" charset="0"/>
              </a:rPr>
              <a:t>}</a:t>
            </a:r>
            <a:endParaRPr lang="en-US" sz="1600" baseline="0" dirty="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endParaRPr lang="en-US" sz="1600" b="1"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1" baseline="0" dirty="0">
                <a:solidFill>
                  <a:prstClr val="black"/>
                </a:solidFill>
                <a:latin typeface="Menlo Bold" charset="0"/>
                <a:cs typeface="Menlo Bold" charset="0"/>
                <a:sym typeface="Menlo Bold" charset="0"/>
              </a:rPr>
              <a:t>void </a:t>
            </a:r>
            <a:r>
              <a:rPr lang="en-US" sz="1600" b="1" baseline="0" dirty="0" smtClean="0">
                <a:solidFill>
                  <a:prstClr val="black"/>
                </a:solidFill>
                <a:latin typeface="Menlo Bold" charset="0"/>
                <a:cs typeface="Menlo Bold" charset="0"/>
                <a:sym typeface="Menlo Bold" charset="0"/>
              </a:rPr>
              <a:t>delete(</a:t>
            </a:r>
            <a:r>
              <a:rPr lang="en-US" sz="1600" b="1" baseline="0" dirty="0" err="1" smtClean="0">
                <a:solidFill>
                  <a:prstClr val="black"/>
                </a:solidFill>
                <a:latin typeface="Menlo Bold" charset="0"/>
                <a:cs typeface="Menlo Bold" charset="0"/>
                <a:sym typeface="Menlo Bold" charset="0"/>
              </a:rPr>
              <a:t>int</a:t>
            </a:r>
            <a:r>
              <a:rPr lang="en-US" sz="1600" b="1" baseline="0" dirty="0" smtClean="0">
                <a:solidFill>
                  <a:prstClr val="black"/>
                </a:solidFill>
                <a:latin typeface="Menlo Bold" charset="0"/>
                <a:cs typeface="Menlo Bold" charset="0"/>
                <a:sym typeface="Menlo Bold" charset="0"/>
              </a:rPr>
              <a:t> </a:t>
            </a:r>
            <a:r>
              <a:rPr lang="en-US" sz="1600" b="1" baseline="0" dirty="0" err="1" smtClean="0">
                <a:solidFill>
                  <a:prstClr val="black"/>
                </a:solidFill>
                <a:latin typeface="Menlo Bold" charset="0"/>
                <a:cs typeface="Menlo Bold" charset="0"/>
                <a:sym typeface="Menlo Bold" charset="0"/>
              </a:rPr>
              <a:t>pos</a:t>
            </a:r>
            <a:r>
              <a:rPr lang="en-US" sz="1600" b="1" baseline="0" dirty="0" smtClean="0">
                <a:solidFill>
                  <a:prstClr val="black"/>
                </a:solidFill>
                <a:latin typeface="Menlo Bold" charset="0"/>
                <a:cs typeface="Menlo Bold" charset="0"/>
                <a:sym typeface="Menlo Bold" charset="0"/>
              </a:rPr>
              <a:t>, </a:t>
            </a:r>
            <a:br>
              <a:rPr lang="en-US" sz="1600" b="1" baseline="0" dirty="0" smtClean="0">
                <a:solidFill>
                  <a:prstClr val="black"/>
                </a:solidFill>
                <a:latin typeface="Menlo Bold" charset="0"/>
                <a:cs typeface="Menlo Bold" charset="0"/>
                <a:sym typeface="Menlo Bold" charset="0"/>
              </a:rPr>
            </a:br>
            <a:r>
              <a:rPr lang="en-US" sz="1600" b="1" baseline="0" dirty="0" smtClean="0">
                <a:solidFill>
                  <a:prstClr val="black"/>
                </a:solidFill>
                <a:latin typeface="Menlo Bold" charset="0"/>
                <a:cs typeface="Menlo Bold" charset="0"/>
                <a:sym typeface="Menlo Bold" charset="0"/>
              </a:rPr>
              <a:t>            List</a:t>
            </a:r>
            <a:r>
              <a:rPr lang="en-US" sz="1600" b="1" baseline="0" dirty="0">
                <a:solidFill>
                  <a:prstClr val="black"/>
                </a:solidFill>
                <a:latin typeface="Menlo Bold" charset="0"/>
                <a:cs typeface="Menlo Bold" charset="0"/>
                <a:sym typeface="Menlo Bold" charset="0"/>
              </a:rPr>
              <a:t>&lt;</a:t>
            </a:r>
            <a:r>
              <a:rPr lang="en-US" sz="1600" b="1" baseline="0" dirty="0" err="1">
                <a:solidFill>
                  <a:prstClr val="black"/>
                </a:solidFill>
                <a:latin typeface="Menlo Bold" charset="0"/>
                <a:cs typeface="Menlo Bold" charset="0"/>
                <a:sym typeface="Menlo Bold" charset="0"/>
              </a:rPr>
              <a:t>ACLItem</a:t>
            </a:r>
            <a:r>
              <a:rPr lang="en-US" sz="1600" b="1" baseline="0" dirty="0">
                <a:solidFill>
                  <a:prstClr val="black"/>
                </a:solidFill>
                <a:latin typeface="Menlo Bold" charset="0"/>
                <a:cs typeface="Menlo Bold" charset="0"/>
                <a:sym typeface="Menlo Bold" charset="0"/>
              </a:rPr>
              <a:t>&gt; </a:t>
            </a:r>
            <a:r>
              <a:rPr lang="en-US" sz="1600" b="1" baseline="0" dirty="0" err="1">
                <a:solidFill>
                  <a:prstClr val="black"/>
                </a:solidFill>
                <a:latin typeface="Menlo Bold" charset="0"/>
                <a:cs typeface="Menlo Bold" charset="0"/>
                <a:sym typeface="Menlo Bold" charset="0"/>
              </a:rPr>
              <a:t>acls</a:t>
            </a:r>
            <a:r>
              <a:rPr lang="en-US" sz="1600" b="1" baseline="0" dirty="0">
                <a:solidFill>
                  <a:prstClr val="black"/>
                </a:solidFill>
                <a:latin typeface="Menlo Bold" charset="0"/>
                <a:cs typeface="Menlo Bold" charset="0"/>
                <a:sym typeface="Menlo Bold"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prstClr val="black"/>
                </a:solidFill>
                <a:latin typeface="Menlo Bold" charset="0"/>
                <a:cs typeface="Menlo Bold" charset="0"/>
                <a:sym typeface="Menlo Bold" charset="0"/>
              </a:rPr>
              <a:t>  </a:t>
            </a:r>
            <a:r>
              <a:rPr lang="en-US" sz="1600" baseline="0" dirty="0" err="1" smtClean="0">
                <a:solidFill>
                  <a:prstClr val="black"/>
                </a:solidFill>
                <a:latin typeface="Menlo Bold" charset="0"/>
                <a:cs typeface="Menlo Bold" charset="0"/>
                <a:sym typeface="Menlo Bold" charset="0"/>
              </a:rPr>
              <a:t>acls.remove</a:t>
            </a:r>
            <a:r>
              <a:rPr lang="en-US" sz="1600" baseline="0" dirty="0" smtClean="0">
                <a:solidFill>
                  <a:prstClr val="black"/>
                </a:solidFill>
                <a:latin typeface="Menlo Bold" charset="0"/>
                <a:cs typeface="Menlo Bold" charset="0"/>
                <a:sym typeface="Menlo Bold" charset="0"/>
              </a:rPr>
              <a:t>(</a:t>
            </a:r>
            <a:r>
              <a:rPr lang="en-US" sz="1600" baseline="0" dirty="0" err="1" smtClean="0">
                <a:solidFill>
                  <a:prstClr val="black"/>
                </a:solidFill>
                <a:latin typeface="Menlo Bold" charset="0"/>
                <a:cs typeface="Menlo Bold" charset="0"/>
                <a:sym typeface="Menlo Bold" charset="0"/>
              </a:rPr>
              <a:t>pos</a:t>
            </a:r>
            <a:r>
              <a:rPr lang="en-US" sz="1600" baseline="0" dirty="0" smtClean="0">
                <a:solidFill>
                  <a:prstClr val="black"/>
                </a:solidFill>
                <a:latin typeface="Menlo Bold" charset="0"/>
                <a:cs typeface="Menlo Bold" charset="0"/>
                <a:sym typeface="Menlo Bold" charset="0"/>
              </a:rPr>
              <a:t>)</a:t>
            </a:r>
            <a:r>
              <a:rPr lang="en-US" sz="1600" baseline="0" dirty="0">
                <a:solidFill>
                  <a:prstClr val="black"/>
                </a:solidFill>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solidFill>
                  <a:prstClr val="black"/>
                </a:solidFill>
                <a:latin typeface="Menlo Bold" charset="0"/>
                <a:cs typeface="Menlo Bold" charset="0"/>
                <a:sym typeface="Menlo Bold" charset="0"/>
              </a:rPr>
              <a:t>}</a:t>
            </a:r>
            <a:endParaRPr lang="en-US" sz="1600" baseline="0" dirty="0">
              <a:solidFill>
                <a:prstClr val="black"/>
              </a:solidFill>
              <a:latin typeface="Menlo Bold" charset="0"/>
              <a:cs typeface="Menlo Bold" charset="0"/>
              <a:sym typeface="Menlo Bold" charset="0"/>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56</a:t>
            </a:fld>
            <a:endParaRPr lang="en-US" dirty="0">
              <a:solidFill>
                <a:schemeClr val="bg2"/>
              </a:solidFill>
            </a:endParaRPr>
          </a:p>
        </p:txBody>
      </p:sp>
      <p:sp>
        <p:nvSpPr>
          <p:cNvPr id="9" name="Rectangle 2"/>
          <p:cNvSpPr>
            <a:spLocks/>
          </p:cNvSpPr>
          <p:nvPr/>
        </p:nvSpPr>
        <p:spPr bwMode="auto">
          <a:xfrm>
            <a:off x="800155" y="3609694"/>
            <a:ext cx="7637890" cy="2840962"/>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endParaRPr lang="en-US" sz="1800"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endParaRPr lang="en-US" sz="1800"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endParaRPr lang="en-US" sz="1800"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1" baseline="0" dirty="0">
                <a:solidFill>
                  <a:prstClr val="black"/>
                </a:solidFill>
                <a:latin typeface="Menlo Bold" charset="0"/>
                <a:cs typeface="Menlo Bold" charset="0"/>
                <a:sym typeface="Menlo Bold" charset="0"/>
              </a:rPr>
              <a:t>List&lt;</a:t>
            </a:r>
            <a:r>
              <a:rPr lang="en-US" sz="1800" b="1" baseline="0" dirty="0" err="1">
                <a:solidFill>
                  <a:prstClr val="black"/>
                </a:solidFill>
                <a:latin typeface="Menlo Bold" charset="0"/>
                <a:cs typeface="Menlo Bold" charset="0"/>
                <a:sym typeface="Menlo Bold" charset="0"/>
              </a:rPr>
              <a:t>ACLItem</a:t>
            </a:r>
            <a:r>
              <a:rPr lang="en-US" sz="1800" b="1" baseline="0" dirty="0">
                <a:solidFill>
                  <a:prstClr val="black"/>
                </a:solidFill>
                <a:latin typeface="Menlo Bold" charset="0"/>
                <a:cs typeface="Menlo Bold" charset="0"/>
                <a:sym typeface="Menlo Bold" charset="0"/>
              </a:rPr>
              <a:t>&gt; </a:t>
            </a:r>
            <a:r>
              <a:rPr lang="en-US" sz="1800" b="1" baseline="0" dirty="0" err="1">
                <a:solidFill>
                  <a:prstClr val="black"/>
                </a:solidFill>
                <a:latin typeface="Menlo Bold" charset="0"/>
                <a:cs typeface="Menlo Bold" charset="0"/>
                <a:sym typeface="Menlo Bold" charset="0"/>
              </a:rPr>
              <a:t>acls</a:t>
            </a:r>
            <a:r>
              <a:rPr lang="en-US" sz="1800" b="1" baseline="0" dirty="0" smtClean="0">
                <a:solidFill>
                  <a:prstClr val="black"/>
                </a:solidFill>
                <a:latin typeface="Menlo Bold" charset="0"/>
                <a:cs typeface="Menlo Bold" charset="0"/>
                <a:sym typeface="Menlo Bold" charset="0"/>
              </a:rPr>
              <a:t>;</a:t>
            </a:r>
            <a:endParaRPr lang="en-US" sz="1800" b="1" baseline="0" dirty="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smtClean="0">
                <a:solidFill>
                  <a:prstClr val="black"/>
                </a:solidFill>
                <a:latin typeface="Menlo Bold" charset="0"/>
                <a:cs typeface="Menlo Bold" charset="0"/>
                <a:sym typeface="Menlo Bold" charset="0"/>
              </a:rPr>
              <a:t>Route</a:t>
            </a:r>
            <a:r>
              <a:rPr lang="en-US" sz="1800" i="0" baseline="0" dirty="0" smtClean="0">
                <a:solidFill>
                  <a:prstClr val="black"/>
                </a:solidFill>
                <a:latin typeface="Menlo Regular" charset="0"/>
                <a:cs typeface="Menlo Regular" charset="0"/>
                <a:sym typeface="Menlo Regular" charset="0"/>
              </a:rPr>
              <a:t> </a:t>
            </a:r>
            <a:r>
              <a:rPr lang="en-US" sz="1800" i="0" baseline="0" dirty="0">
                <a:solidFill>
                  <a:prstClr val="black"/>
                </a:solidFill>
                <a:latin typeface="Menlo Regular" charset="0"/>
                <a:cs typeface="Menlo Regular" charset="0"/>
                <a:sym typeface="Menlo Regular" charset="0"/>
              </a:rPr>
              <a:t>f(</a:t>
            </a:r>
            <a:r>
              <a:rPr lang="en-US" sz="1800" i="0" baseline="0" dirty="0">
                <a:solidFill>
                  <a:prstClr val="black"/>
                </a:solidFill>
                <a:latin typeface="Menlo Bold" charset="0"/>
                <a:cs typeface="Menlo Bold" charset="0"/>
                <a:sym typeface="Menlo Bold" charset="0"/>
              </a:rPr>
              <a:t>Packet</a:t>
            </a:r>
            <a:r>
              <a:rPr lang="en-US" sz="1800" i="0" baseline="0" dirty="0">
                <a:solidFill>
                  <a:prstClr val="black"/>
                </a:solidFill>
                <a:latin typeface="Menlo Regular" charset="0"/>
                <a:cs typeface="Menlo Regular" charset="0"/>
                <a:sym typeface="Menlo Regular" charset="0"/>
              </a:rPr>
              <a:t> </a:t>
            </a:r>
            <a:r>
              <a:rPr lang="en-US" sz="1800" i="0" baseline="0" dirty="0" smtClean="0">
                <a:solidFill>
                  <a:prstClr val="black"/>
                </a:solidFill>
                <a:latin typeface="Menlo Regular" charset="0"/>
                <a:cs typeface="Menlo Regular" charset="0"/>
                <a:sym typeface="Menlo Regular" charset="0"/>
              </a:rPr>
              <a:t>p) {</a:t>
            </a:r>
          </a:p>
          <a:p>
            <a:pPr>
              <a:tabLst>
                <a:tab pos="211027" algn="l"/>
                <a:tab pos="211027" algn="l"/>
                <a:tab pos="211027" algn="l"/>
                <a:tab pos="211027" algn="l"/>
                <a:tab pos="211027" algn="l"/>
                <a:tab pos="211027" algn="l"/>
                <a:tab pos="211027" algn="l"/>
                <a:tab pos="211027" algn="l"/>
                <a:tab pos="211027" algn="l"/>
                <a:tab pos="211027" algn="l"/>
              </a:tabLst>
            </a:pPr>
            <a:r>
              <a:rPr lang="en-US" sz="1800" b="1" i="0" baseline="0" dirty="0" smtClean="0">
                <a:solidFill>
                  <a:prstClr val="black"/>
                </a:solidFill>
                <a:latin typeface="Menlo Regular" charset="0"/>
                <a:cs typeface="Menlo Regular" charset="0"/>
                <a:sym typeface="Menlo Regular" charset="0"/>
              </a:rPr>
              <a:t>  </a:t>
            </a:r>
            <a:r>
              <a:rPr lang="en-US" sz="1800" b="1" i="0" baseline="0" dirty="0" smtClean="0">
                <a:solidFill>
                  <a:srgbClr val="B21889"/>
                </a:solidFill>
                <a:latin typeface="Menlo Regular" charset="0"/>
                <a:cs typeface="Menlo Regular" charset="0"/>
                <a:sym typeface="Menlo Regular" charset="0"/>
              </a:rPr>
              <a:t>if </a:t>
            </a:r>
            <a:r>
              <a:rPr lang="en-US" sz="1800" b="1" i="0" baseline="0" dirty="0" smtClean="0">
                <a:solidFill>
                  <a:prstClr val="black"/>
                </a:solidFill>
                <a:latin typeface="Menlo Regular" charset="0"/>
                <a:cs typeface="Menlo Regular" charset="0"/>
                <a:sym typeface="Menlo Regular" charset="0"/>
              </a:rPr>
              <a:t>( ! permit(p, </a:t>
            </a:r>
            <a:r>
              <a:rPr lang="en-US" sz="1800" b="1" i="0" baseline="0" dirty="0" err="1" smtClean="0">
                <a:solidFill>
                  <a:prstClr val="black"/>
                </a:solidFill>
                <a:latin typeface="Menlo Bold" charset="0"/>
                <a:cs typeface="Menlo Bold" charset="0"/>
                <a:sym typeface="Menlo Bold" charset="0"/>
              </a:rPr>
              <a:t>acls</a:t>
            </a:r>
            <a:r>
              <a:rPr lang="en-US" sz="1800" b="1" i="0" baseline="0" dirty="0" smtClean="0">
                <a:solidFill>
                  <a:prstClr val="black"/>
                </a:solidFill>
                <a:latin typeface="Menlo Bold" charset="0"/>
                <a:cs typeface="Menlo Bold" charset="0"/>
                <a:sym typeface="Menlo Bold" charset="0"/>
              </a:rPr>
              <a:t>) ) {</a:t>
            </a:r>
          </a:p>
          <a:p>
            <a:pPr>
              <a:tabLst>
                <a:tab pos="211027" algn="l"/>
                <a:tab pos="211027" algn="l"/>
                <a:tab pos="211027" algn="l"/>
                <a:tab pos="211027" algn="l"/>
                <a:tab pos="211027" algn="l"/>
                <a:tab pos="211027" algn="l"/>
                <a:tab pos="211027" algn="l"/>
                <a:tab pos="211027" algn="l"/>
                <a:tab pos="211027" algn="l"/>
                <a:tab pos="211027" algn="l"/>
              </a:tabLst>
            </a:pPr>
            <a:r>
              <a:rPr lang="en-US" sz="1800" b="1" i="0" baseline="0" dirty="0" smtClean="0">
                <a:solidFill>
                  <a:srgbClr val="B21889"/>
                </a:solidFill>
                <a:latin typeface="Menlo Regular" charset="0"/>
                <a:cs typeface="Menlo Regular" charset="0"/>
                <a:sym typeface="Menlo Regular" charset="0"/>
              </a:rPr>
              <a:t>     return</a:t>
            </a:r>
            <a:r>
              <a:rPr lang="en-US" sz="1800" b="1" i="0" baseline="0" dirty="0" smtClean="0">
                <a:solidFill>
                  <a:prstClr val="black"/>
                </a:solidFill>
                <a:latin typeface="Menlo Regular" charset="0"/>
                <a:cs typeface="Menlo Regular" charset="0"/>
                <a:sym typeface="Menlo Regular" charset="0"/>
              </a:rPr>
              <a:t> </a:t>
            </a:r>
            <a:r>
              <a:rPr lang="en-US" sz="1800" b="1" i="0" baseline="0" dirty="0" smtClean="0">
                <a:solidFill>
                  <a:prstClr val="black"/>
                </a:solidFill>
                <a:latin typeface="Menlo Bold" charset="0"/>
                <a:cs typeface="Menlo Bold" charset="0"/>
                <a:sym typeface="Menlo Bold" charset="0"/>
              </a:rPr>
              <a:t>null()</a:t>
            </a:r>
            <a:r>
              <a:rPr lang="en-US" sz="1800" b="1" i="0" baseline="0" dirty="0" smtClean="0">
                <a:solidFill>
                  <a:prstClr val="black"/>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1" i="0" baseline="0" dirty="0" smtClean="0">
                <a:solidFill>
                  <a:prstClr val="black"/>
                </a:solidFill>
                <a:latin typeface="Menlo Regular" charset="0"/>
                <a:cs typeface="Menlo Regular" charset="0"/>
                <a:sym typeface="Menlo Regular" charset="0"/>
              </a:rPr>
              <a:t>  }</a:t>
            </a:r>
            <a:endParaRPr lang="en-US" sz="1800" i="0" baseline="0" dirty="0" smtClean="0">
              <a:solidFill>
                <a:prstClr val="black"/>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smtClean="0">
                <a:solidFill>
                  <a:prstClr val="black"/>
                </a:solidFill>
                <a:latin typeface="Menlo Regular" charset="0"/>
                <a:cs typeface="Menlo Regular" charset="0"/>
                <a:sym typeface="Menlo Regular" charset="0"/>
              </a:rPr>
              <a:t>  </a:t>
            </a:r>
            <a:r>
              <a:rPr lang="en-US" sz="1800" i="0" baseline="0" dirty="0" smtClean="0">
                <a:solidFill>
                  <a:prstClr val="black"/>
                </a:solidFill>
                <a:latin typeface="Menlo Bold" charset="0"/>
                <a:cs typeface="Menlo Bold" charset="0"/>
                <a:sym typeface="Menlo Bold" charset="0"/>
              </a:rPr>
              <a:t>Location</a:t>
            </a:r>
            <a:r>
              <a:rPr lang="en-US" sz="1800" i="0" baseline="0" dirty="0" smtClean="0">
                <a:solidFill>
                  <a:prstClr val="black"/>
                </a:solidFill>
                <a:latin typeface="Menlo Regular" charset="0"/>
                <a:cs typeface="Menlo Regular" charset="0"/>
                <a:sym typeface="Menlo Regular" charset="0"/>
              </a:rPr>
              <a:t> </a:t>
            </a:r>
            <a:r>
              <a:rPr lang="en-US" sz="1800" i="0" baseline="0" dirty="0" err="1" smtClean="0">
                <a:solidFill>
                  <a:prstClr val="black"/>
                </a:solidFill>
                <a:latin typeface="Menlo Regular" charset="0"/>
                <a:cs typeface="Menlo Regular" charset="0"/>
                <a:sym typeface="Menlo Regular" charset="0"/>
              </a:rPr>
              <a:t>sloc</a:t>
            </a:r>
            <a:r>
              <a:rPr lang="en-US" sz="1800" i="0" baseline="0" dirty="0" smtClean="0">
                <a:solidFill>
                  <a:prstClr val="black"/>
                </a:solidFill>
                <a:latin typeface="Menlo Regular" charset="0"/>
                <a:cs typeface="Menlo Regular" charset="0"/>
                <a:sym typeface="Menlo Regular" charset="0"/>
              </a:rPr>
              <a:t> = </a:t>
            </a:r>
            <a:r>
              <a:rPr lang="en-US" sz="1800" i="0" baseline="0" dirty="0" err="1" smtClean="0">
                <a:solidFill>
                  <a:prstClr val="black"/>
                </a:solidFill>
                <a:latin typeface="Menlo Bold" charset="0"/>
                <a:cs typeface="Menlo Bold" charset="0"/>
                <a:sym typeface="Menlo Bold" charset="0"/>
              </a:rPr>
              <a:t>hostTable</a:t>
            </a:r>
            <a:r>
              <a:rPr lang="en-US" sz="1800" i="0" baseline="0" dirty="0" smtClean="0">
                <a:solidFill>
                  <a:prstClr val="black"/>
                </a:solidFill>
                <a:latin typeface="Menlo Regular" charset="0"/>
                <a:cs typeface="Menlo Regular" charset="0"/>
                <a:sym typeface="Menlo Regular" charset="0"/>
              </a:rPr>
              <a:t>(</a:t>
            </a:r>
            <a:r>
              <a:rPr lang="en-US" sz="1800" i="0" baseline="0" dirty="0" err="1" smtClean="0">
                <a:solidFill>
                  <a:prstClr val="black"/>
                </a:solidFill>
                <a:latin typeface="Menlo Regular" charset="0"/>
                <a:cs typeface="Menlo Regular" charset="0"/>
                <a:sym typeface="Menlo Regular" charset="0"/>
              </a:rPr>
              <a:t>p.</a:t>
            </a:r>
            <a:r>
              <a:rPr lang="en-US" sz="1800" i="0" baseline="0" dirty="0" err="1" smtClean="0">
                <a:solidFill>
                  <a:prstClr val="black"/>
                </a:solidFill>
                <a:latin typeface="Menlo Bold" charset="0"/>
                <a:cs typeface="Menlo Bold" charset="0"/>
                <a:sym typeface="Menlo Bold" charset="0"/>
              </a:rPr>
              <a:t>ethSrc</a:t>
            </a:r>
            <a:r>
              <a:rPr lang="en-US" sz="1800" i="0" baseline="0" dirty="0" smtClean="0">
                <a:solidFill>
                  <a:prstClr val="black"/>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smtClean="0">
                <a:solidFill>
                  <a:prstClr val="black"/>
                </a:solidFill>
                <a:latin typeface="Menlo Regular" charset="0"/>
                <a:cs typeface="Menlo Regular" charset="0"/>
                <a:sym typeface="Menlo Regular" charset="0"/>
              </a:rPr>
              <a:t>  </a:t>
            </a:r>
            <a:r>
              <a:rPr lang="en-US" sz="1800" i="0" baseline="0" dirty="0" smtClean="0">
                <a:solidFill>
                  <a:prstClr val="black"/>
                </a:solidFill>
                <a:latin typeface="Menlo Bold" charset="0"/>
                <a:cs typeface="Menlo Bold" charset="0"/>
                <a:sym typeface="Menlo Bold" charset="0"/>
              </a:rPr>
              <a:t>Location</a:t>
            </a:r>
            <a:r>
              <a:rPr lang="en-US" sz="1800" i="0" baseline="0" dirty="0" smtClean="0">
                <a:solidFill>
                  <a:prstClr val="black"/>
                </a:solidFill>
                <a:latin typeface="Menlo Regular" charset="0"/>
                <a:cs typeface="Menlo Regular" charset="0"/>
                <a:sym typeface="Menlo Regular" charset="0"/>
              </a:rPr>
              <a:t> </a:t>
            </a:r>
            <a:r>
              <a:rPr lang="en-US" sz="1800" i="0" baseline="0" dirty="0" err="1">
                <a:solidFill>
                  <a:prstClr val="black"/>
                </a:solidFill>
                <a:latin typeface="Menlo Regular" charset="0"/>
                <a:cs typeface="Menlo Regular" charset="0"/>
                <a:sym typeface="Menlo Regular" charset="0"/>
              </a:rPr>
              <a:t>dloc</a:t>
            </a:r>
            <a:r>
              <a:rPr lang="en-US" sz="1800" i="0" baseline="0" dirty="0">
                <a:solidFill>
                  <a:prstClr val="black"/>
                </a:solidFill>
                <a:latin typeface="Menlo Regular" charset="0"/>
                <a:cs typeface="Menlo Regular" charset="0"/>
                <a:sym typeface="Menlo Regular" charset="0"/>
              </a:rPr>
              <a:t> = </a:t>
            </a:r>
            <a:r>
              <a:rPr lang="en-US" sz="1800" i="0" baseline="0" dirty="0" err="1" smtClean="0">
                <a:solidFill>
                  <a:prstClr val="black"/>
                </a:solidFill>
                <a:latin typeface="Menlo Bold" charset="0"/>
                <a:cs typeface="Menlo Bold" charset="0"/>
                <a:sym typeface="Menlo Bold" charset="0"/>
              </a:rPr>
              <a:t>hostTable</a:t>
            </a:r>
            <a:r>
              <a:rPr lang="en-US" sz="1800" i="0" baseline="0" dirty="0" smtClean="0">
                <a:solidFill>
                  <a:prstClr val="black"/>
                </a:solidFill>
                <a:latin typeface="Menlo Regular" charset="0"/>
                <a:cs typeface="Menlo Regular" charset="0"/>
                <a:sym typeface="Menlo Regular" charset="0"/>
              </a:rPr>
              <a:t>(</a:t>
            </a:r>
            <a:r>
              <a:rPr lang="en-US" sz="1800" i="0" baseline="0" dirty="0" err="1">
                <a:solidFill>
                  <a:prstClr val="black"/>
                </a:solidFill>
                <a:latin typeface="Menlo Regular" charset="0"/>
                <a:cs typeface="Menlo Regular" charset="0"/>
                <a:sym typeface="Menlo Regular" charset="0"/>
              </a:rPr>
              <a:t>p.</a:t>
            </a:r>
            <a:r>
              <a:rPr lang="en-US" sz="1800" i="0" baseline="0" dirty="0" err="1">
                <a:solidFill>
                  <a:prstClr val="black"/>
                </a:solidFill>
                <a:latin typeface="Menlo Bold" charset="0"/>
                <a:cs typeface="Menlo Bold" charset="0"/>
                <a:sym typeface="Menlo Bold" charset="0"/>
              </a:rPr>
              <a:t>ethDst</a:t>
            </a:r>
            <a:r>
              <a:rPr lang="en-US" sz="1800" i="0" baseline="0" dirty="0">
                <a:solidFill>
                  <a:prstClr val="black"/>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a:solidFill>
                  <a:prstClr val="black"/>
                </a:solidFill>
                <a:latin typeface="Menlo Regular" charset="0"/>
                <a:cs typeface="Menlo Regular" charset="0"/>
                <a:sym typeface="Menlo Regular" charset="0"/>
              </a:rPr>
              <a:t>  </a:t>
            </a:r>
            <a:r>
              <a:rPr lang="en-US" sz="1800" i="0" baseline="0" dirty="0" smtClean="0">
                <a:solidFill>
                  <a:prstClr val="black"/>
                </a:solidFill>
                <a:latin typeface="Menlo Bold" charset="0"/>
                <a:cs typeface="Menlo Bold" charset="0"/>
                <a:sym typeface="Menlo Bold" charset="0"/>
              </a:rPr>
              <a:t>Route </a:t>
            </a:r>
            <a:r>
              <a:rPr lang="en-US" sz="1800" i="0" baseline="0" dirty="0" smtClean="0">
                <a:solidFill>
                  <a:prstClr val="black"/>
                </a:solidFill>
                <a:latin typeface="Menlo Regular" charset="0"/>
                <a:cs typeface="Menlo Regular" charset="0"/>
                <a:sym typeface="Menlo Regular" charset="0"/>
              </a:rPr>
              <a:t>path </a:t>
            </a:r>
            <a:r>
              <a:rPr lang="en-US" sz="1800" i="0" baseline="0" dirty="0">
                <a:solidFill>
                  <a:prstClr val="black"/>
                </a:solidFill>
                <a:latin typeface="Menlo Regular" charset="0"/>
                <a:cs typeface="Menlo Regular" charset="0"/>
                <a:sym typeface="Menlo Regular" charset="0"/>
              </a:rPr>
              <a:t>= </a:t>
            </a:r>
            <a:r>
              <a:rPr lang="en-US" sz="1800" i="0" baseline="0" dirty="0" err="1" smtClean="0">
                <a:solidFill>
                  <a:prstClr val="black"/>
                </a:solidFill>
                <a:latin typeface="Menlo Regular" charset="0"/>
                <a:cs typeface="Menlo Regular" charset="0"/>
                <a:sym typeface="Menlo Regular" charset="0"/>
              </a:rPr>
              <a:t>my</a:t>
            </a:r>
            <a:r>
              <a:rPr lang="en-US" sz="1800" baseline="0" dirty="0" err="1" smtClean="0">
                <a:latin typeface="Menlo Regular" charset="0"/>
                <a:cs typeface="Menlo Regular" charset="0"/>
                <a:sym typeface="Menlo Regular" charset="0"/>
              </a:rPr>
              <a:t>Routing</a:t>
            </a:r>
            <a:r>
              <a:rPr lang="en-US" sz="1800" i="0" baseline="0" dirty="0" err="1" smtClean="0">
                <a:solidFill>
                  <a:prstClr val="black"/>
                </a:solidFill>
                <a:latin typeface="Menlo Regular" charset="0"/>
                <a:cs typeface="Menlo Regular" charset="0"/>
                <a:sym typeface="Menlo Regular" charset="0"/>
              </a:rPr>
              <a:t>Alg</a:t>
            </a:r>
            <a:r>
              <a:rPr lang="en-US" sz="1800" i="0" baseline="0" dirty="0" smtClean="0">
                <a:solidFill>
                  <a:prstClr val="black"/>
                </a:solidFill>
                <a:latin typeface="Menlo Regular" charset="0"/>
                <a:cs typeface="Menlo Regular" charset="0"/>
                <a:sym typeface="Menlo Regular" charset="0"/>
              </a:rPr>
              <a:t>(</a:t>
            </a:r>
            <a:r>
              <a:rPr lang="en-US" sz="1800" baseline="0" dirty="0" smtClean="0">
                <a:solidFill>
                  <a:prstClr val="black"/>
                </a:solidFill>
                <a:latin typeface="Menlo Regular" charset="0"/>
                <a:cs typeface="Menlo Regular" charset="0"/>
                <a:sym typeface="Menlo Regular" charset="0"/>
              </a:rPr>
              <a:t>topology</a:t>
            </a:r>
            <a:r>
              <a:rPr lang="en-US" sz="1800" i="0" baseline="0" dirty="0" smtClean="0">
                <a:solidFill>
                  <a:prstClr val="black"/>
                </a:solidFill>
                <a:latin typeface="Menlo Regular" charset="0"/>
                <a:cs typeface="Menlo Regular" charset="0"/>
                <a:sym typeface="Menlo Regular" charset="0"/>
              </a:rPr>
              <a:t>(</a:t>
            </a:r>
            <a:r>
              <a:rPr lang="en-US" sz="1800" i="0" baseline="0" dirty="0">
                <a:solidFill>
                  <a:prstClr val="black"/>
                </a:solidFill>
                <a:latin typeface="Menlo Regular" charset="0"/>
                <a:cs typeface="Menlo Regular" charset="0"/>
                <a:sym typeface="Menlo Regular" charset="0"/>
              </a:rPr>
              <a:t>)</a:t>
            </a:r>
            <a:r>
              <a:rPr lang="en-US" sz="1800" i="0" baseline="0" dirty="0" smtClean="0">
                <a:solidFill>
                  <a:prstClr val="black"/>
                </a:solidFill>
                <a:latin typeface="Menlo Regular" charset="0"/>
                <a:cs typeface="Menlo Regular" charset="0"/>
                <a:sym typeface="Menlo Regular" charset="0"/>
              </a:rPr>
              <a:t>,</a:t>
            </a:r>
            <a:r>
              <a:rPr lang="en-US" sz="1800" i="0" baseline="0" dirty="0" err="1" smtClean="0">
                <a:solidFill>
                  <a:prstClr val="black"/>
                </a:solidFill>
                <a:latin typeface="Menlo Regular" charset="0"/>
                <a:cs typeface="Menlo Regular" charset="0"/>
                <a:sym typeface="Menlo Regular" charset="0"/>
              </a:rPr>
              <a:t>sloc</a:t>
            </a:r>
            <a:r>
              <a:rPr lang="en-US" sz="1800" i="0" baseline="0" dirty="0" err="1">
                <a:solidFill>
                  <a:prstClr val="black"/>
                </a:solidFill>
                <a:latin typeface="Menlo Regular" charset="0"/>
                <a:cs typeface="Menlo Regular" charset="0"/>
                <a:sym typeface="Menlo Regular" charset="0"/>
              </a:rPr>
              <a:t>,dloc</a:t>
            </a:r>
            <a:r>
              <a:rPr lang="en-US" sz="1800" i="0" baseline="0" dirty="0">
                <a:solidFill>
                  <a:prstClr val="black"/>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a:solidFill>
                  <a:srgbClr val="FFFFFF"/>
                </a:solidFill>
                <a:latin typeface="Menlo Regular" charset="0"/>
                <a:cs typeface="Menlo Regular" charset="0"/>
                <a:sym typeface="Menlo Regular" charset="0"/>
              </a:rPr>
              <a:t>  </a:t>
            </a:r>
            <a:r>
              <a:rPr lang="en-US" sz="1800" i="0" baseline="0" dirty="0" smtClean="0">
                <a:solidFill>
                  <a:srgbClr val="B21889"/>
                </a:solidFill>
                <a:latin typeface="Menlo Regular" charset="0"/>
                <a:cs typeface="Menlo Regular" charset="0"/>
                <a:sym typeface="Menlo Regular" charset="0"/>
              </a:rPr>
              <a:t>return</a:t>
            </a:r>
            <a:r>
              <a:rPr lang="en-US" sz="1800" i="0" baseline="0" dirty="0" smtClean="0">
                <a:solidFill>
                  <a:prstClr val="black"/>
                </a:solidFill>
                <a:latin typeface="Menlo Regular" charset="0"/>
                <a:cs typeface="Menlo Regular" charset="0"/>
                <a:sym typeface="Menlo Regular" charset="0"/>
              </a:rPr>
              <a:t> </a:t>
            </a:r>
            <a:r>
              <a:rPr lang="en-US" sz="1800" baseline="0" dirty="0" smtClean="0">
                <a:solidFill>
                  <a:prstClr val="black"/>
                </a:solidFill>
                <a:latin typeface="Menlo Bold" charset="0"/>
                <a:cs typeface="Menlo Bold" charset="0"/>
                <a:sym typeface="Menlo Bold" charset="0"/>
              </a:rPr>
              <a:t>path</a:t>
            </a:r>
            <a:r>
              <a:rPr lang="en-US" sz="1800" i="0" baseline="0" dirty="0" smtClean="0">
                <a:solidFill>
                  <a:prstClr val="black"/>
                </a:solidFill>
                <a:latin typeface="Menlo Regular" charset="0"/>
                <a:cs typeface="Menlo Regular" charset="0"/>
                <a:sym typeface="Menlo Regular" charset="0"/>
              </a:rPr>
              <a:t>;</a:t>
            </a:r>
            <a:endParaRPr lang="en-US" sz="1800" i="0" baseline="0" dirty="0">
              <a:solidFill>
                <a:prstClr val="black"/>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a:solidFill>
                  <a:prstClr val="black"/>
                </a:solidFill>
                <a:latin typeface="Menlo Regular" charset="0"/>
                <a:cs typeface="Menlo Regular" charset="0"/>
                <a:sym typeface="Menlo Regular" charset="0"/>
              </a:rPr>
              <a:t>}</a:t>
            </a:r>
          </a:p>
        </p:txBody>
      </p:sp>
      <p:sp>
        <p:nvSpPr>
          <p:cNvPr id="10" name="Rectangle 2"/>
          <p:cNvSpPr>
            <a:spLocks/>
          </p:cNvSpPr>
          <p:nvPr/>
        </p:nvSpPr>
        <p:spPr bwMode="auto">
          <a:xfrm>
            <a:off x="4434081" y="1171793"/>
            <a:ext cx="4555361" cy="218722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err="1" smtClean="0">
                <a:solidFill>
                  <a:prstClr val="black"/>
                </a:solidFill>
                <a:latin typeface="Menlo Bold" charset="0"/>
                <a:cs typeface="Menlo Bold" charset="0"/>
                <a:sym typeface="Menlo Bold" charset="0"/>
              </a:rPr>
              <a:t>boolean</a:t>
            </a:r>
            <a:r>
              <a:rPr lang="en-US" sz="1600" b="1" i="0" baseline="0" dirty="0" smtClean="0">
                <a:solidFill>
                  <a:prstClr val="black"/>
                </a:solidFill>
                <a:latin typeface="Menlo Bold" charset="0"/>
                <a:cs typeface="Menlo Bold" charset="0"/>
                <a:sym typeface="Menlo Bold" charset="0"/>
              </a:rPr>
              <a:t> permit(Packet p, </a:t>
            </a:r>
            <a:br>
              <a:rPr lang="en-US" sz="1600" b="1" i="0" baseline="0" dirty="0" smtClean="0">
                <a:solidFill>
                  <a:prstClr val="black"/>
                </a:solidFill>
                <a:latin typeface="Menlo Bold" charset="0"/>
                <a:cs typeface="Menlo Bold" charset="0"/>
                <a:sym typeface="Menlo Bold" charset="0"/>
              </a:rPr>
            </a:br>
            <a:r>
              <a:rPr lang="en-US" sz="1600" b="1" i="0" baseline="0" dirty="0" smtClean="0">
                <a:solidFill>
                  <a:prstClr val="black"/>
                </a:solidFill>
                <a:latin typeface="Menlo Bold" charset="0"/>
                <a:cs typeface="Menlo Bold" charset="0"/>
                <a:sym typeface="Menlo Bold" charset="0"/>
              </a:rPr>
              <a:t>               List&lt;</a:t>
            </a:r>
            <a:r>
              <a:rPr lang="en-US" sz="1600" b="1" i="0" baseline="0" dirty="0" err="1" smtClean="0">
                <a:solidFill>
                  <a:prstClr val="black"/>
                </a:solidFill>
                <a:latin typeface="Menlo Bold" charset="0"/>
                <a:cs typeface="Menlo Bold" charset="0"/>
                <a:sym typeface="Menlo Bold" charset="0"/>
              </a:rPr>
              <a:t>ACLItem</a:t>
            </a:r>
            <a:r>
              <a:rPr lang="en-US" sz="1600" b="1" i="0" baseline="0" dirty="0" smtClean="0">
                <a:solidFill>
                  <a:prstClr val="black"/>
                </a:solidFill>
                <a:latin typeface="Menlo Bold" charset="0"/>
                <a:cs typeface="Menlo Bold" charset="0"/>
                <a:sym typeface="Menlo Bold" charset="0"/>
              </a:rPr>
              <a:t>&gt; </a:t>
            </a:r>
            <a:r>
              <a:rPr lang="en-US" sz="1600" b="1" i="0" baseline="0" dirty="0" err="1" smtClean="0">
                <a:solidFill>
                  <a:prstClr val="black"/>
                </a:solidFill>
                <a:latin typeface="Menlo Bold" charset="0"/>
                <a:cs typeface="Menlo Bold" charset="0"/>
                <a:sym typeface="Menlo Bold" charset="0"/>
              </a:rPr>
              <a:t>acls</a:t>
            </a:r>
            <a:r>
              <a:rPr lang="en-US" sz="1600" b="1" i="0" baseline="0" dirty="0" smtClean="0">
                <a:solidFill>
                  <a:prstClr val="black"/>
                </a:solidFill>
                <a:latin typeface="Menlo Bold" charset="0"/>
                <a:cs typeface="Menlo Bold" charset="0"/>
                <a:sym typeface="Menlo Bold"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smtClean="0">
                <a:solidFill>
                  <a:prstClr val="black"/>
                </a:solidFill>
                <a:latin typeface="Menlo Bold" charset="0"/>
                <a:cs typeface="Menlo Bold" charset="0"/>
                <a:sym typeface="Menlo Bold" charset="0"/>
              </a:rPr>
              <a:t>  </a:t>
            </a:r>
            <a:r>
              <a:rPr lang="en-US" sz="1600" b="1" i="0" baseline="0" dirty="0" smtClean="0">
                <a:solidFill>
                  <a:srgbClr val="B21889"/>
                </a:solidFill>
                <a:latin typeface="Menlo Regular" charset="0"/>
                <a:cs typeface="Menlo Regular" charset="0"/>
                <a:sym typeface="Menlo Regular" charset="0"/>
              </a:rPr>
              <a:t>for</a:t>
            </a:r>
            <a:r>
              <a:rPr lang="en-US" sz="1600" b="1" i="0" baseline="0" dirty="0" smtClean="0">
                <a:solidFill>
                  <a:prstClr val="black"/>
                </a:solidFill>
                <a:latin typeface="Menlo Regular" charset="0"/>
                <a:cs typeface="Menlo Regular" charset="0"/>
                <a:sym typeface="Menlo Regular" charset="0"/>
              </a:rPr>
              <a:t> </a:t>
            </a:r>
            <a:r>
              <a:rPr lang="en-US" sz="1600" b="1" i="0" baseline="0" dirty="0">
                <a:solidFill>
                  <a:prstClr val="black"/>
                </a:solidFill>
                <a:latin typeface="Menlo Regular" charset="0"/>
                <a:cs typeface="Menlo Regular" charset="0"/>
                <a:sym typeface="Menlo Regular" charset="0"/>
              </a:rPr>
              <a:t>(</a:t>
            </a:r>
            <a:r>
              <a:rPr lang="en-US" sz="1600" b="1" i="0" baseline="0" dirty="0" err="1">
                <a:solidFill>
                  <a:prstClr val="black"/>
                </a:solidFill>
                <a:latin typeface="Menlo Regular" charset="0"/>
                <a:cs typeface="Menlo Regular" charset="0"/>
                <a:sym typeface="Menlo Regular" charset="0"/>
              </a:rPr>
              <a:t>ACLItem</a:t>
            </a:r>
            <a:r>
              <a:rPr lang="en-US" sz="1600" b="1" i="0" baseline="0" dirty="0">
                <a:solidFill>
                  <a:prstClr val="black"/>
                </a:solidFill>
                <a:latin typeface="Menlo Regular" charset="0"/>
                <a:cs typeface="Menlo Regular" charset="0"/>
                <a:sym typeface="Menlo Regular" charset="0"/>
              </a:rPr>
              <a:t> item : </a:t>
            </a:r>
            <a:r>
              <a:rPr lang="en-US" sz="1600" b="1" i="0" baseline="0" dirty="0" err="1" smtClean="0">
                <a:solidFill>
                  <a:prstClr val="black"/>
                </a:solidFill>
                <a:latin typeface="Menlo Bold" charset="0"/>
                <a:cs typeface="Menlo Bold" charset="0"/>
                <a:sym typeface="Menlo Bold" charset="0"/>
              </a:rPr>
              <a:t>acls</a:t>
            </a:r>
            <a:r>
              <a:rPr lang="en-US" sz="1600" b="1" i="0" baseline="0" dirty="0" smtClean="0">
                <a:solidFill>
                  <a:prstClr val="black"/>
                </a:solidFill>
                <a:latin typeface="Menlo Bold" charset="0"/>
                <a:cs typeface="Menlo Bold" charset="0"/>
                <a:sym typeface="Menlo Bold" charset="0"/>
              </a:rPr>
              <a:t>) {</a:t>
            </a:r>
            <a:endParaRPr lang="en-US" sz="1600" b="1" i="0" baseline="0" dirty="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a:solidFill>
                  <a:prstClr val="black"/>
                </a:solidFill>
                <a:latin typeface="Menlo Bold" charset="0"/>
                <a:cs typeface="Menlo Bold" charset="0"/>
                <a:sym typeface="Menlo Bold" charset="0"/>
              </a:rPr>
              <a:t>    </a:t>
            </a:r>
            <a:r>
              <a:rPr lang="en-US" sz="1600" b="1" i="0" baseline="0" dirty="0" smtClean="0">
                <a:solidFill>
                  <a:srgbClr val="B21889"/>
                </a:solidFill>
                <a:latin typeface="Menlo Regular" charset="0"/>
                <a:cs typeface="Menlo Regular" charset="0"/>
                <a:sym typeface="Menlo Regular" charset="0"/>
              </a:rPr>
              <a:t>if</a:t>
            </a:r>
            <a:r>
              <a:rPr lang="en-US" sz="1600" b="1" i="0" baseline="0" dirty="0" smtClean="0">
                <a:solidFill>
                  <a:prstClr val="black"/>
                </a:solidFill>
                <a:latin typeface="Menlo Bold" charset="0"/>
                <a:cs typeface="Menlo Bold" charset="0"/>
                <a:sym typeface="Menlo Bold" charset="0"/>
              </a:rPr>
              <a:t> </a:t>
            </a:r>
            <a:r>
              <a:rPr lang="en-US" sz="1600" b="1" i="0" baseline="0" dirty="0">
                <a:solidFill>
                  <a:prstClr val="black"/>
                </a:solidFill>
                <a:latin typeface="Menlo Bold" charset="0"/>
                <a:cs typeface="Menlo Bold" charset="0"/>
                <a:sym typeface="Menlo Bold" charset="0"/>
              </a:rPr>
              <a:t>( match(</a:t>
            </a:r>
            <a:r>
              <a:rPr lang="en-US" sz="1600" b="1" i="0" baseline="0" dirty="0">
                <a:solidFill>
                  <a:srgbClr val="786DC4"/>
                </a:solidFill>
                <a:latin typeface="Menlo Regular" charset="0"/>
                <a:cs typeface="Menlo Regular" charset="0"/>
                <a:sym typeface="Menlo Regular" charset="0"/>
              </a:rPr>
              <a:t>p, item</a:t>
            </a:r>
            <a:r>
              <a:rPr lang="en-US" sz="1600" b="1" i="0" baseline="0" dirty="0">
                <a:solidFill>
                  <a:prstClr val="black"/>
                </a:solidFill>
                <a:latin typeface="Menlo Regular" charset="0"/>
                <a:cs typeface="Menlo Regular" charset="0"/>
                <a:sym typeface="Menlo Regular" charset="0"/>
              </a:rPr>
              <a:t>) </a:t>
            </a:r>
            <a:r>
              <a:rPr lang="en-US" sz="1600" b="1" i="0" baseline="0" dirty="0" smtClean="0">
                <a:solidFill>
                  <a:prstClr val="black"/>
                </a:solidFill>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a:solidFill>
                  <a:prstClr val="black"/>
                </a:solidFill>
                <a:latin typeface="Menlo Regular" charset="0"/>
                <a:cs typeface="Menlo Regular" charset="0"/>
                <a:sym typeface="Menlo Regular" charset="0"/>
              </a:rPr>
              <a:t> </a:t>
            </a:r>
            <a:r>
              <a:rPr lang="en-US" sz="1600" b="1" i="0" baseline="0" dirty="0" smtClean="0">
                <a:solidFill>
                  <a:prstClr val="black"/>
                </a:solidFill>
                <a:latin typeface="Menlo Regular" charset="0"/>
                <a:cs typeface="Menlo Regular" charset="0"/>
                <a:sym typeface="Menlo Regular" charset="0"/>
              </a:rPr>
              <a:t>      </a:t>
            </a:r>
            <a:r>
              <a:rPr lang="en-US" sz="1600" b="1" i="0" baseline="0" dirty="0" smtClean="0">
                <a:solidFill>
                  <a:srgbClr val="B21889"/>
                </a:solidFill>
                <a:latin typeface="Menlo Regular" charset="0"/>
                <a:cs typeface="Menlo Regular" charset="0"/>
                <a:sym typeface="Menlo Regular" charset="0"/>
              </a:rPr>
              <a:t>return </a:t>
            </a:r>
            <a:r>
              <a:rPr lang="en-US" sz="1600" b="1" i="0" baseline="0" dirty="0" err="1" smtClean="0">
                <a:solidFill>
                  <a:prstClr val="black"/>
                </a:solidFill>
                <a:latin typeface="Menlo Regular" charset="0"/>
                <a:cs typeface="Menlo Regular" charset="0"/>
                <a:sym typeface="Menlo Regular" charset="0"/>
              </a:rPr>
              <a:t>item.action</a:t>
            </a:r>
            <a:r>
              <a:rPr lang="en-US" sz="1600" b="1" i="0" baseline="0" dirty="0" smtClean="0">
                <a:solidFill>
                  <a:prstClr val="black"/>
                </a:solidFill>
                <a:latin typeface="Menlo Regular" charset="0"/>
                <a:cs typeface="Menlo Regular" charset="0"/>
                <a:sym typeface="Menlo Regular" charset="0"/>
              </a:rPr>
              <a:t> == PERMIT;</a:t>
            </a: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a:solidFill>
                  <a:prstClr val="black"/>
                </a:solidFill>
                <a:latin typeface="Menlo Regular" charset="0"/>
                <a:cs typeface="Menlo Regular" charset="0"/>
                <a:sym typeface="Menlo Regular" charset="0"/>
              </a:rPr>
              <a:t> </a:t>
            </a:r>
            <a:r>
              <a:rPr lang="en-US" sz="1600" b="1" i="0" baseline="0" dirty="0" smtClean="0">
                <a:solidFill>
                  <a:prstClr val="black"/>
                </a:solidFill>
                <a:latin typeface="Menlo Regular" charset="0"/>
                <a:cs typeface="Menlo Regular" charset="0"/>
                <a:sym typeface="Menlo Regular" charset="0"/>
              </a:rPr>
              <a:t>   }</a:t>
            </a:r>
            <a:br>
              <a:rPr lang="en-US" sz="1600" b="1" i="0" baseline="0" dirty="0" smtClean="0">
                <a:solidFill>
                  <a:prstClr val="black"/>
                </a:solidFill>
                <a:latin typeface="Menlo Regular" charset="0"/>
                <a:cs typeface="Menlo Regular" charset="0"/>
                <a:sym typeface="Menlo Regular" charset="0"/>
              </a:rPr>
            </a:br>
            <a:r>
              <a:rPr lang="en-US" sz="1600" b="1" i="0" baseline="0" dirty="0" smtClean="0">
                <a:solidFill>
                  <a:prstClr val="black"/>
                </a:solidFill>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a:solidFill>
                  <a:prstClr val="black"/>
                </a:solidFill>
                <a:latin typeface="Menlo Regular" charset="0"/>
                <a:cs typeface="Menlo Regular" charset="0"/>
                <a:sym typeface="Menlo Regular" charset="0"/>
              </a:rPr>
              <a:t> </a:t>
            </a:r>
            <a:r>
              <a:rPr lang="en-US" sz="1600" b="1" i="0" baseline="0" dirty="0" smtClean="0">
                <a:solidFill>
                  <a:prstClr val="black"/>
                </a:solidFill>
                <a:latin typeface="Menlo Regular" charset="0"/>
                <a:cs typeface="Menlo Regular" charset="0"/>
                <a:sym typeface="Menlo Regular" charset="0"/>
              </a:rPr>
              <a:t> </a:t>
            </a:r>
            <a:r>
              <a:rPr lang="en-US" sz="1600" b="1" i="0" baseline="0" dirty="0">
                <a:solidFill>
                  <a:srgbClr val="B21889"/>
                </a:solidFill>
                <a:latin typeface="Menlo Regular" charset="0"/>
                <a:cs typeface="Menlo Regular" charset="0"/>
                <a:sym typeface="Menlo Regular" charset="0"/>
              </a:rPr>
              <a:t>return </a:t>
            </a:r>
            <a:r>
              <a:rPr lang="en-US" sz="1600" b="1" i="0" baseline="0" dirty="0" smtClean="0">
                <a:solidFill>
                  <a:srgbClr val="B21889"/>
                </a:solidFill>
                <a:latin typeface="Menlo Regular" charset="0"/>
                <a:cs typeface="Menlo Regular" charset="0"/>
                <a:sym typeface="Menlo Regular" charset="0"/>
              </a:rPr>
              <a:t>false</a:t>
            </a:r>
            <a:r>
              <a:rPr lang="en-US" sz="1600" b="1" i="0" baseline="0" dirty="0" smtClean="0">
                <a:solidFill>
                  <a:prstClr val="black"/>
                </a:solidFill>
                <a:latin typeface="Menlo Regular" charset="0"/>
                <a:cs typeface="Menlo Regular" charset="0"/>
                <a:sym typeface="Menlo Regular" charset="0"/>
              </a:rPr>
              <a:t>;</a:t>
            </a:r>
            <a:endParaRPr lang="en-US" sz="1600" b="1"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i="0" baseline="0" dirty="0" smtClean="0">
                <a:solidFill>
                  <a:prstClr val="black"/>
                </a:solidFill>
                <a:latin typeface="Menlo Bold" charset="0"/>
                <a:cs typeface="Menlo Bold" charset="0"/>
                <a:sym typeface="Menlo Bold" charset="0"/>
              </a:rPr>
              <a:t>}</a:t>
            </a:r>
          </a:p>
        </p:txBody>
      </p:sp>
    </p:spTree>
    <p:extLst>
      <p:ext uri="{BB962C8B-B14F-4D97-AF65-F5344CB8AC3E}">
        <p14:creationId xmlns:p14="http://schemas.microsoft.com/office/powerpoint/2010/main" val="2964792980"/>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1"/>
          <p:cNvSpPr>
            <a:spLocks noGrp="1" noChangeArrowheads="1"/>
          </p:cNvSpPr>
          <p:nvPr>
            <p:ph type="title"/>
          </p:nvPr>
        </p:nvSpPr>
        <p:spPr>
          <a:ln/>
        </p:spPr>
        <p:txBody>
          <a:bodyPr/>
          <a:lstStyle/>
          <a:p>
            <a:r>
              <a:rPr lang="en-US" sz="3600" dirty="0" smtClean="0"/>
              <a:t>Benchmarking Compiler Quality</a:t>
            </a:r>
            <a:endParaRPr lang="en-US" sz="3600" dirty="0"/>
          </a:p>
        </p:txBody>
      </p:sp>
      <p:sp>
        <p:nvSpPr>
          <p:cNvPr id="91144" name="Rectangle 8"/>
          <p:cNvSpPr>
            <a:spLocks noGrp="1" noChangeArrowheads="1"/>
          </p:cNvSpPr>
          <p:nvPr>
            <p:ph type="body" idx="1"/>
          </p:nvPr>
        </p:nvSpPr>
        <p:spPr>
          <a:xfrm>
            <a:off x="367207" y="1134659"/>
            <a:ext cx="2914650" cy="4933950"/>
          </a:xfrm>
          <a:ln/>
        </p:spPr>
        <p:txBody>
          <a:bodyPr/>
          <a:lstStyle/>
          <a:p>
            <a:r>
              <a:rPr lang="en-US" sz="2400" dirty="0" smtClean="0"/>
              <a:t>Benchmark: </a:t>
            </a:r>
            <a:r>
              <a:rPr lang="en-US" sz="2400" dirty="0" err="1" smtClean="0"/>
              <a:t>Classbench</a:t>
            </a:r>
            <a:r>
              <a:rPr lang="en-US" sz="2400" dirty="0" smtClean="0"/>
              <a:t> </a:t>
            </a:r>
            <a:r>
              <a:rPr lang="en-US" sz="2400" dirty="0"/>
              <a:t>filter sets and packet traces for 3 filter set types - ACL, FW, IPC - and two sizes - 1000 and 2000 filters per filter set. </a:t>
            </a:r>
          </a:p>
          <a:p>
            <a:endParaRPr lang="en-US" sz="2400" dirty="0" smtClean="0"/>
          </a:p>
          <a:p>
            <a:r>
              <a:rPr lang="en-US" sz="2400" dirty="0" smtClean="0"/>
              <a:t>Metric: #</a:t>
            </a:r>
            <a:r>
              <a:rPr lang="en-US" sz="2800" dirty="0" smtClean="0"/>
              <a:t>priority levels used</a:t>
            </a:r>
          </a:p>
        </p:txBody>
      </p:sp>
      <p:pic>
        <p:nvPicPr>
          <p:cNvPr id="2" name="Picture 1"/>
          <p:cNvPicPr>
            <a:picLocks noChangeAspect="1"/>
          </p:cNvPicPr>
          <p:nvPr/>
        </p:nvPicPr>
        <p:blipFill>
          <a:blip r:embed="rId3"/>
          <a:stretch>
            <a:fillRect/>
          </a:stretch>
        </p:blipFill>
        <p:spPr>
          <a:xfrm>
            <a:off x="3404709" y="2076298"/>
            <a:ext cx="5407300" cy="3936056"/>
          </a:xfrm>
          <a:prstGeom prst="rect">
            <a:avLst/>
          </a:prstGeom>
        </p:spPr>
      </p:pic>
      <p:sp>
        <p:nvSpPr>
          <p:cNvPr id="6" name="Rounded Rectangular Callout 5"/>
          <p:cNvSpPr/>
          <p:nvPr/>
        </p:nvSpPr>
        <p:spPr bwMode="auto">
          <a:xfrm>
            <a:off x="3971887" y="1293332"/>
            <a:ext cx="1600452" cy="1181077"/>
          </a:xfrm>
          <a:prstGeom prst="wedgeRoundRectCallout">
            <a:avLst>
              <a:gd name="adj1" fmla="val -50484"/>
              <a:gd name="adj2" fmla="val 274185"/>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latin typeface="Menlo Regular" charset="0"/>
                <a:cs typeface="Menlo Regular" charset="0"/>
                <a:sym typeface="Menlo Regular" charset="0"/>
              </a:rPr>
              <a:t>Only 9 priority levels for 1000 rules</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Rounded Rectangular Callout 6"/>
          <p:cNvSpPr/>
          <p:nvPr/>
        </p:nvSpPr>
        <p:spPr bwMode="auto">
          <a:xfrm>
            <a:off x="6029171" y="985887"/>
            <a:ext cx="2050171" cy="983999"/>
          </a:xfrm>
          <a:prstGeom prst="wedgeRoundRectCallout">
            <a:avLst>
              <a:gd name="adj1" fmla="val 49221"/>
              <a:gd name="adj2" fmla="val 8075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latin typeface="Menlo Regular" charset="0"/>
                <a:cs typeface="Menlo Regular" charset="0"/>
                <a:sym typeface="Menlo Regular" charset="0"/>
              </a:rPr>
              <a:t>98 priority levels for 2000 IPC rules</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57</a:t>
            </a:fld>
            <a:endParaRPr lang="en-US" dirty="0">
              <a:solidFill>
                <a:schemeClr val="bg2"/>
              </a:solidFill>
            </a:endParaRPr>
          </a:p>
        </p:txBody>
      </p:sp>
    </p:spTree>
    <p:extLst>
      <p:ext uri="{BB962C8B-B14F-4D97-AF65-F5344CB8AC3E}">
        <p14:creationId xmlns:p14="http://schemas.microsoft.com/office/powerpoint/2010/main" val="3717291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pPr lvl="1"/>
            <a:r>
              <a:rPr lang="en-US" dirty="0" smtClean="0"/>
              <a:t>Programming model</a:t>
            </a:r>
          </a:p>
          <a:p>
            <a:pPr lvl="1"/>
            <a:r>
              <a:rPr lang="en-US" dirty="0" smtClean="0"/>
              <a:t>Maple/Basic (aka Maple 1.0)</a:t>
            </a:r>
          </a:p>
          <a:p>
            <a:pPr lvl="1"/>
            <a:r>
              <a:rPr lang="en-US" dirty="0" smtClean="0"/>
              <a:t>Maple/auto-state-update (aka Maple 1.5)</a:t>
            </a:r>
            <a:endParaRPr lang="en-US" dirty="0"/>
          </a:p>
          <a:p>
            <a:endParaRPr lang="en-US" dirty="0" smtClean="0"/>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58</a:t>
            </a:fld>
            <a:endParaRPr lang="en-US" dirty="0">
              <a:solidFill>
                <a:schemeClr val="bg2"/>
              </a:solidFill>
            </a:endParaRPr>
          </a:p>
        </p:txBody>
      </p:sp>
    </p:spTree>
    <p:extLst>
      <p:ext uri="{BB962C8B-B14F-4D97-AF65-F5344CB8AC3E}">
        <p14:creationId xmlns:p14="http://schemas.microsoft.com/office/powerpoint/2010/main" val="55148354"/>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A More Complete Example</a:t>
            </a:r>
            <a:endParaRPr lang="en-US" sz="3600" dirty="0"/>
          </a:p>
        </p:txBody>
      </p:sp>
      <p:sp>
        <p:nvSpPr>
          <p:cNvPr id="4" name="Slide Number Placeholder 3"/>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59</a:t>
            </a:fld>
            <a:endParaRPr lang="en-US">
              <a:solidFill>
                <a:schemeClr val="bg2"/>
              </a:solidFill>
            </a:endParaRPr>
          </a:p>
        </p:txBody>
      </p:sp>
      <p:sp>
        <p:nvSpPr>
          <p:cNvPr id="6" name="Content Placeholder 5"/>
          <p:cNvSpPr>
            <a:spLocks noGrp="1"/>
          </p:cNvSpPr>
          <p:nvPr>
            <p:ph idx="1"/>
          </p:nvPr>
        </p:nvSpPr>
        <p:spPr>
          <a:xfrm>
            <a:off x="643392" y="1069539"/>
            <a:ext cx="8500608" cy="5297559"/>
          </a:xfrm>
          <a:ln>
            <a:solidFill>
              <a:srgbClr val="660066"/>
            </a:solidFill>
          </a:ln>
        </p:spPr>
        <p:txBody>
          <a:bodyPr/>
          <a:lstStyle/>
          <a:p>
            <a:pPr marL="0" indent="0">
              <a:buNone/>
            </a:pPr>
            <a:r>
              <a:rPr lang="en-US" sz="2800" dirty="0" smtClean="0">
                <a:solidFill>
                  <a:srgbClr val="000000"/>
                </a:solidFill>
                <a:latin typeface=""/>
              </a:rPr>
              <a:t>Map&lt;MAC, </a:t>
            </a:r>
            <a:r>
              <a:rPr lang="en-US" sz="2800" dirty="0">
                <a:solidFill>
                  <a:srgbClr val="000000"/>
                </a:solidFill>
                <a:latin typeface=""/>
              </a:rPr>
              <a:t>Location&gt; </a:t>
            </a:r>
            <a:r>
              <a:rPr lang="en-US" sz="2800" dirty="0" smtClean="0">
                <a:solidFill>
                  <a:srgbClr val="000000"/>
                </a:solidFill>
                <a:latin typeface=""/>
              </a:rPr>
              <a:t>         </a:t>
            </a:r>
            <a:r>
              <a:rPr lang="en-US" sz="2800" dirty="0" err="1" smtClean="0">
                <a:solidFill>
                  <a:srgbClr val="000000"/>
                </a:solidFill>
                <a:latin typeface=""/>
              </a:rPr>
              <a:t>hostTable</a:t>
            </a:r>
            <a:r>
              <a:rPr lang="en-US" sz="2800" dirty="0" smtClean="0">
                <a:solidFill>
                  <a:srgbClr val="000000"/>
                </a:solidFill>
                <a:latin typeface=""/>
              </a:rPr>
              <a:t>;</a:t>
            </a:r>
            <a:r>
              <a:rPr lang="en-US" sz="2800" dirty="0">
                <a:solidFill>
                  <a:srgbClr val="000000"/>
                </a:solidFill>
                <a:latin typeface=""/>
              </a:rPr>
              <a:t/>
            </a:r>
            <a:br>
              <a:rPr lang="en-US" sz="2800" dirty="0">
                <a:solidFill>
                  <a:srgbClr val="000000"/>
                </a:solidFill>
                <a:latin typeface=""/>
              </a:rPr>
            </a:br>
            <a:r>
              <a:rPr lang="en-US" sz="2800" dirty="0">
                <a:solidFill>
                  <a:srgbClr val="000000"/>
                </a:solidFill>
                <a:latin typeface=""/>
              </a:rPr>
              <a:t>List&lt;</a:t>
            </a:r>
            <a:r>
              <a:rPr lang="en-US" sz="2800" dirty="0" err="1">
                <a:solidFill>
                  <a:srgbClr val="000000"/>
                </a:solidFill>
                <a:latin typeface=""/>
              </a:rPr>
              <a:t>ACLItem</a:t>
            </a:r>
            <a:r>
              <a:rPr lang="en-US" sz="2800" dirty="0">
                <a:solidFill>
                  <a:srgbClr val="000000"/>
                </a:solidFill>
                <a:latin typeface=""/>
              </a:rPr>
              <a:t>&gt; </a:t>
            </a:r>
            <a:r>
              <a:rPr lang="en-US" sz="2800" dirty="0" smtClean="0">
                <a:solidFill>
                  <a:srgbClr val="000000"/>
                </a:solidFill>
                <a:latin typeface=""/>
              </a:rPr>
              <a:t>                    </a:t>
            </a:r>
            <a:r>
              <a:rPr lang="en-US" sz="2800" dirty="0" err="1" smtClean="0">
                <a:solidFill>
                  <a:srgbClr val="000000"/>
                </a:solidFill>
                <a:latin typeface=""/>
              </a:rPr>
              <a:t>acls</a:t>
            </a:r>
            <a:r>
              <a:rPr lang="en-US" sz="2800" dirty="0" smtClean="0">
                <a:solidFill>
                  <a:srgbClr val="000000"/>
                </a:solidFill>
                <a:latin typeface=""/>
              </a:rPr>
              <a:t>;</a:t>
            </a:r>
            <a:br>
              <a:rPr lang="en-US" sz="2800" dirty="0" smtClean="0">
                <a:solidFill>
                  <a:srgbClr val="000000"/>
                </a:solidFill>
                <a:latin typeface=""/>
              </a:rPr>
            </a:br>
            <a:endParaRPr lang="en-US" sz="2800" dirty="0" smtClean="0">
              <a:solidFill>
                <a:srgbClr val="000000"/>
              </a:solidFill>
              <a:latin typeface=""/>
            </a:endParaRPr>
          </a:p>
          <a:p>
            <a:pPr marL="0" indent="0">
              <a:buNone/>
            </a:pPr>
            <a:r>
              <a:rPr lang="en-US" sz="2800" dirty="0" smtClean="0">
                <a:solidFill>
                  <a:srgbClr val="000000"/>
                </a:solidFill>
                <a:latin typeface=""/>
              </a:rPr>
              <a:t>Route </a:t>
            </a:r>
            <a:r>
              <a:rPr lang="en-US" sz="2800" dirty="0">
                <a:solidFill>
                  <a:srgbClr val="000000"/>
                </a:solidFill>
                <a:latin typeface=""/>
              </a:rPr>
              <a:t>f(Packet p) {</a:t>
            </a:r>
          </a:p>
          <a:p>
            <a:pPr marL="0" indent="0">
              <a:buNone/>
            </a:pPr>
            <a:r>
              <a:rPr lang="en-US" sz="2800" dirty="0" smtClean="0">
                <a:solidFill>
                  <a:srgbClr val="000000"/>
                </a:solidFill>
                <a:latin typeface=""/>
              </a:rPr>
              <a:t>    </a:t>
            </a:r>
            <a:r>
              <a:rPr lang="en-US" sz="2800" dirty="0" err="1" smtClean="0">
                <a:solidFill>
                  <a:srgbClr val="000000"/>
                </a:solidFill>
                <a:latin typeface=""/>
              </a:rPr>
              <a:t>hostTable.put</a:t>
            </a:r>
            <a:r>
              <a:rPr lang="en-US" sz="2800" dirty="0">
                <a:solidFill>
                  <a:srgbClr val="000000"/>
                </a:solidFill>
                <a:latin typeface=""/>
              </a:rPr>
              <a:t>(</a:t>
            </a:r>
            <a:r>
              <a:rPr lang="en-US" sz="2800" dirty="0" err="1">
                <a:solidFill>
                  <a:srgbClr val="000000"/>
                </a:solidFill>
                <a:latin typeface=""/>
              </a:rPr>
              <a:t>p.ethSrc</a:t>
            </a:r>
            <a:r>
              <a:rPr lang="en-US" sz="2800" dirty="0">
                <a:solidFill>
                  <a:srgbClr val="000000"/>
                </a:solidFill>
                <a:latin typeface=""/>
              </a:rPr>
              <a:t>(), </a:t>
            </a:r>
            <a:r>
              <a:rPr lang="en-US" sz="2800" dirty="0" err="1">
                <a:solidFill>
                  <a:srgbClr val="000000"/>
                </a:solidFill>
                <a:latin typeface=""/>
              </a:rPr>
              <a:t>p.ingressPort</a:t>
            </a:r>
            <a:r>
              <a:rPr lang="en-US" sz="2800" dirty="0">
                <a:solidFill>
                  <a:srgbClr val="000000"/>
                </a:solidFill>
                <a:latin typeface=""/>
              </a:rPr>
              <a:t>());</a:t>
            </a:r>
          </a:p>
          <a:p>
            <a:pPr marL="0" indent="0">
              <a:buNone/>
            </a:pPr>
            <a:r>
              <a:rPr lang="en-US" sz="2800" dirty="0" smtClean="0">
                <a:solidFill>
                  <a:srgbClr val="000000"/>
                </a:solidFill>
                <a:latin typeface=""/>
              </a:rPr>
              <a:t>    if ( !permit(p, </a:t>
            </a:r>
            <a:r>
              <a:rPr lang="en-US" sz="2800" dirty="0" err="1" smtClean="0">
                <a:solidFill>
                  <a:srgbClr val="000000"/>
                </a:solidFill>
                <a:latin typeface=""/>
              </a:rPr>
              <a:t>acls</a:t>
            </a:r>
            <a:r>
              <a:rPr lang="en-US" sz="2800" dirty="0" smtClean="0">
                <a:solidFill>
                  <a:srgbClr val="000000"/>
                </a:solidFill>
                <a:latin typeface=""/>
              </a:rPr>
              <a:t>) ) return drop;</a:t>
            </a:r>
          </a:p>
          <a:p>
            <a:pPr marL="0" indent="0">
              <a:buNone/>
            </a:pPr>
            <a:r>
              <a:rPr lang="en-US" sz="2800" dirty="0">
                <a:solidFill>
                  <a:srgbClr val="000000"/>
                </a:solidFill>
                <a:latin typeface=""/>
              </a:rPr>
              <a:t> </a:t>
            </a:r>
            <a:r>
              <a:rPr lang="en-US" sz="2800" dirty="0" smtClean="0">
                <a:solidFill>
                  <a:srgbClr val="000000"/>
                </a:solidFill>
                <a:latin typeface=""/>
              </a:rPr>
              <a:t>   Location </a:t>
            </a:r>
            <a:r>
              <a:rPr lang="en-US" sz="2800" dirty="0" err="1">
                <a:solidFill>
                  <a:srgbClr val="000000"/>
                </a:solidFill>
                <a:latin typeface=""/>
              </a:rPr>
              <a:t>src</a:t>
            </a:r>
            <a:r>
              <a:rPr lang="en-US" sz="2800" dirty="0">
                <a:solidFill>
                  <a:srgbClr val="000000"/>
                </a:solidFill>
                <a:latin typeface=""/>
              </a:rPr>
              <a:t> = </a:t>
            </a:r>
            <a:r>
              <a:rPr lang="en-US" sz="2800" dirty="0" err="1">
                <a:solidFill>
                  <a:srgbClr val="000000"/>
                </a:solidFill>
                <a:latin typeface=""/>
              </a:rPr>
              <a:t>p.ingressPort</a:t>
            </a:r>
            <a:r>
              <a:rPr lang="en-US" sz="2800" dirty="0">
                <a:solidFill>
                  <a:srgbClr val="000000"/>
                </a:solidFill>
                <a:latin typeface=""/>
              </a:rPr>
              <a:t>();</a:t>
            </a:r>
          </a:p>
          <a:p>
            <a:pPr marL="0" indent="0">
              <a:buNone/>
            </a:pPr>
            <a:r>
              <a:rPr lang="en-US" sz="2800" dirty="0" smtClean="0">
                <a:solidFill>
                  <a:srgbClr val="000000"/>
                </a:solidFill>
                <a:latin typeface=""/>
              </a:rPr>
              <a:t>    Location </a:t>
            </a:r>
            <a:r>
              <a:rPr lang="en-US" sz="2800" dirty="0" err="1">
                <a:solidFill>
                  <a:srgbClr val="000000"/>
                </a:solidFill>
                <a:latin typeface=""/>
              </a:rPr>
              <a:t>dst</a:t>
            </a:r>
            <a:r>
              <a:rPr lang="en-US" sz="2800" dirty="0">
                <a:solidFill>
                  <a:srgbClr val="000000"/>
                </a:solidFill>
                <a:latin typeface=""/>
              </a:rPr>
              <a:t> = </a:t>
            </a:r>
            <a:r>
              <a:rPr lang="en-US" sz="2800" dirty="0" err="1" smtClean="0">
                <a:solidFill>
                  <a:srgbClr val="000000"/>
                </a:solidFill>
                <a:latin typeface=""/>
              </a:rPr>
              <a:t>hostTable.get</a:t>
            </a:r>
            <a:r>
              <a:rPr lang="en-US" sz="2800" dirty="0" smtClean="0">
                <a:solidFill>
                  <a:srgbClr val="000000"/>
                </a:solidFill>
                <a:latin typeface=""/>
              </a:rPr>
              <a:t>( </a:t>
            </a:r>
            <a:r>
              <a:rPr lang="en-US" sz="2800" dirty="0" err="1" smtClean="0">
                <a:solidFill>
                  <a:srgbClr val="000000"/>
                </a:solidFill>
                <a:latin typeface=""/>
              </a:rPr>
              <a:t>p.ethDst</a:t>
            </a:r>
            <a:r>
              <a:rPr lang="en-US" sz="2800" dirty="0">
                <a:solidFill>
                  <a:srgbClr val="000000"/>
                </a:solidFill>
                <a:latin typeface=""/>
              </a:rPr>
              <a:t>(</a:t>
            </a:r>
            <a:r>
              <a:rPr lang="en-US" sz="2800" dirty="0" smtClean="0">
                <a:solidFill>
                  <a:srgbClr val="000000"/>
                </a:solidFill>
                <a:latin typeface=""/>
              </a:rPr>
              <a:t>) )</a:t>
            </a:r>
            <a:r>
              <a:rPr lang="en-US" sz="2800" dirty="0">
                <a:solidFill>
                  <a:srgbClr val="000000"/>
                </a:solidFill>
                <a:latin typeface=""/>
              </a:rPr>
              <a:t>;</a:t>
            </a:r>
          </a:p>
          <a:p>
            <a:pPr marL="0" indent="0">
              <a:buNone/>
            </a:pPr>
            <a:r>
              <a:rPr lang="en-US" sz="2800" dirty="0" smtClean="0">
                <a:solidFill>
                  <a:srgbClr val="000000"/>
                </a:solidFill>
                <a:latin typeface=""/>
              </a:rPr>
              <a:t>    Route path = </a:t>
            </a:r>
            <a:r>
              <a:rPr lang="en-US" sz="2800" dirty="0" err="1" smtClean="0">
                <a:solidFill>
                  <a:srgbClr val="000000"/>
                </a:solidFill>
                <a:latin typeface=""/>
              </a:rPr>
              <a:t>myRoutingAlg</a:t>
            </a:r>
            <a:r>
              <a:rPr lang="en-US" sz="2800" dirty="0" smtClean="0">
                <a:solidFill>
                  <a:srgbClr val="000000"/>
                </a:solidFill>
                <a:latin typeface=""/>
              </a:rPr>
              <a:t>(topology(</a:t>
            </a:r>
            <a:r>
              <a:rPr lang="en-US" sz="2800" dirty="0">
                <a:solidFill>
                  <a:srgbClr val="000000"/>
                </a:solidFill>
                <a:latin typeface=""/>
              </a:rPr>
              <a:t>), </a:t>
            </a:r>
            <a:r>
              <a:rPr lang="en-US" sz="2800" dirty="0" err="1">
                <a:solidFill>
                  <a:srgbClr val="000000"/>
                </a:solidFill>
                <a:latin typeface=""/>
              </a:rPr>
              <a:t>src</a:t>
            </a:r>
            <a:r>
              <a:rPr lang="en-US" sz="2800" dirty="0">
                <a:solidFill>
                  <a:srgbClr val="000000"/>
                </a:solidFill>
                <a:latin typeface=""/>
              </a:rPr>
              <a:t>, </a:t>
            </a:r>
            <a:r>
              <a:rPr lang="en-US" sz="2800" dirty="0" err="1">
                <a:solidFill>
                  <a:srgbClr val="000000"/>
                </a:solidFill>
                <a:latin typeface=""/>
              </a:rPr>
              <a:t>dst</a:t>
            </a:r>
            <a:r>
              <a:rPr lang="en-US" sz="2800" dirty="0">
                <a:solidFill>
                  <a:srgbClr val="000000"/>
                </a:solidFill>
                <a:latin typeface=""/>
              </a:rPr>
              <a:t>);</a:t>
            </a:r>
          </a:p>
          <a:p>
            <a:pPr marL="0" indent="0">
              <a:buNone/>
            </a:pPr>
            <a:r>
              <a:rPr lang="en-US" sz="2800" dirty="0" smtClean="0">
                <a:solidFill>
                  <a:srgbClr val="C2349B"/>
                </a:solidFill>
                <a:latin typeface=""/>
              </a:rPr>
              <a:t>    return </a:t>
            </a:r>
            <a:r>
              <a:rPr lang="en-US" sz="2800" dirty="0" smtClean="0">
                <a:solidFill>
                  <a:srgbClr val="000000"/>
                </a:solidFill>
                <a:latin typeface=""/>
              </a:rPr>
              <a:t>path;</a:t>
            </a:r>
            <a:endParaRPr lang="en-US" sz="2800" dirty="0">
              <a:solidFill>
                <a:srgbClr val="000000"/>
              </a:solidFill>
              <a:latin typeface=""/>
            </a:endParaRPr>
          </a:p>
          <a:p>
            <a:pPr marL="0" indent="0">
              <a:buNone/>
            </a:pPr>
            <a:r>
              <a:rPr lang="en-US" sz="2800" dirty="0">
                <a:solidFill>
                  <a:srgbClr val="000000"/>
                </a:solidFill>
                <a:latin typeface=""/>
              </a:rPr>
              <a:t>}</a:t>
            </a:r>
            <a:endParaRPr lang="en-US" sz="2800" dirty="0"/>
          </a:p>
        </p:txBody>
      </p:sp>
      <p:sp>
        <p:nvSpPr>
          <p:cNvPr id="10" name="Rounded Rectangular Callout 9"/>
          <p:cNvSpPr/>
          <p:nvPr/>
        </p:nvSpPr>
        <p:spPr bwMode="auto">
          <a:xfrm>
            <a:off x="6984363" y="1585501"/>
            <a:ext cx="2159638" cy="453309"/>
          </a:xfrm>
          <a:prstGeom prst="wedgeRoundRectCallout">
            <a:avLst>
              <a:gd name="adj1" fmla="val -84798"/>
              <a:gd name="adj2" fmla="val -46896"/>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Declare states</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1" name="Rounded Rectangular Callout 10"/>
          <p:cNvSpPr/>
          <p:nvPr/>
        </p:nvSpPr>
        <p:spPr bwMode="auto">
          <a:xfrm>
            <a:off x="7110761" y="2155690"/>
            <a:ext cx="1912100" cy="735408"/>
          </a:xfrm>
          <a:prstGeom prst="wedgeRoundRectCallout">
            <a:avLst>
              <a:gd name="adj1" fmla="val -79147"/>
              <a:gd name="adj2" fmla="val 280946"/>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Access </a:t>
            </a:r>
            <a:r>
              <a:rPr lang="en-US" sz="1800" baseline="0" dirty="0" err="1" smtClean="0">
                <a:latin typeface="Menlo Regular" charset="0"/>
                <a:cs typeface="Menlo Regular" charset="0"/>
                <a:sym typeface="Menlo Regular" charset="0"/>
              </a:rPr>
              <a:t>pkt</a:t>
            </a:r>
            <a:r>
              <a:rPr lang="en-US" sz="1800" baseline="0" dirty="0" smtClean="0">
                <a:latin typeface="Menlo Regular" charset="0"/>
                <a:cs typeface="Menlo Regular" charset="0"/>
                <a:sym typeface="Menlo Regular" charset="0"/>
              </a:rPr>
              <a:t> attributes</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3" name="Rounded Rectangular Callout 12"/>
          <p:cNvSpPr/>
          <p:nvPr/>
        </p:nvSpPr>
        <p:spPr bwMode="auto">
          <a:xfrm>
            <a:off x="7029235" y="5583552"/>
            <a:ext cx="1912100" cy="735408"/>
          </a:xfrm>
          <a:prstGeom prst="wedgeRoundRectCallout">
            <a:avLst>
              <a:gd name="adj1" fmla="val -146434"/>
              <a:gd name="adj2" fmla="val -6673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Complex computation</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4" name="Rounded Rectangular Callout 13"/>
          <p:cNvSpPr/>
          <p:nvPr/>
        </p:nvSpPr>
        <p:spPr bwMode="auto">
          <a:xfrm>
            <a:off x="1319665" y="5937528"/>
            <a:ext cx="2983634" cy="685274"/>
          </a:xfrm>
          <a:prstGeom prst="wedgeRoundRectCallout">
            <a:avLst>
              <a:gd name="adj1" fmla="val 1470"/>
              <a:gd name="adj2" fmla="val -446429"/>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Data path can causes state update</a:t>
            </a:r>
            <a:endParaRPr lang="en-US" sz="1800" baseline="0" dirty="0">
              <a:latin typeface="Menlo Regular" charset="0"/>
              <a:cs typeface="Menlo Regular" charset="0"/>
              <a:sym typeface="Menlo Regular" charset="0"/>
            </a:endParaRPr>
          </a:p>
        </p:txBody>
      </p:sp>
      <p:grpSp>
        <p:nvGrpSpPr>
          <p:cNvPr id="23" name="Group 22"/>
          <p:cNvGrpSpPr/>
          <p:nvPr/>
        </p:nvGrpSpPr>
        <p:grpSpPr>
          <a:xfrm>
            <a:off x="3826361" y="2276662"/>
            <a:ext cx="3143311" cy="737400"/>
            <a:chOff x="3826361" y="2276662"/>
            <a:chExt cx="3143311" cy="737400"/>
          </a:xfrm>
        </p:grpSpPr>
        <p:sp>
          <p:nvSpPr>
            <p:cNvPr id="16" name="Rounded Rectangular Callout 15"/>
            <p:cNvSpPr/>
            <p:nvPr/>
          </p:nvSpPr>
          <p:spPr bwMode="auto">
            <a:xfrm>
              <a:off x="3826361" y="2276662"/>
              <a:ext cx="3141292" cy="735408"/>
            </a:xfrm>
            <a:prstGeom prst="wedgeRoundRectCallout">
              <a:avLst>
                <a:gd name="adj1" fmla="val -956"/>
                <a:gd name="adj2" fmla="val -91730"/>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External process may change the state</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8" name="Rounded Rectangular Callout 17"/>
            <p:cNvSpPr/>
            <p:nvPr/>
          </p:nvSpPr>
          <p:spPr bwMode="auto">
            <a:xfrm>
              <a:off x="3828380" y="2278654"/>
              <a:ext cx="3141292" cy="735408"/>
            </a:xfrm>
            <a:prstGeom prst="wedgeRoundRectCallout">
              <a:avLst>
                <a:gd name="adj1" fmla="val 25108"/>
                <a:gd name="adj2" fmla="val 328667"/>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External process may change the state</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grpSp>
        <p:nvGrpSpPr>
          <p:cNvPr id="22" name="Group 21"/>
          <p:cNvGrpSpPr/>
          <p:nvPr/>
        </p:nvGrpSpPr>
        <p:grpSpPr>
          <a:xfrm>
            <a:off x="7060633" y="3425767"/>
            <a:ext cx="1932986" cy="457296"/>
            <a:chOff x="7060633" y="3425767"/>
            <a:chExt cx="1932986" cy="457296"/>
          </a:xfrm>
        </p:grpSpPr>
        <p:grpSp>
          <p:nvGrpSpPr>
            <p:cNvPr id="17" name="Group 16"/>
            <p:cNvGrpSpPr/>
            <p:nvPr/>
          </p:nvGrpSpPr>
          <p:grpSpPr>
            <a:xfrm>
              <a:off x="7060633" y="3425767"/>
              <a:ext cx="1930828" cy="455301"/>
              <a:chOff x="7060633" y="3425767"/>
              <a:chExt cx="1930828" cy="455301"/>
            </a:xfrm>
            <a:solidFill>
              <a:schemeClr val="accent6">
                <a:lumMod val="20000"/>
                <a:lumOff val="80000"/>
              </a:schemeClr>
            </a:solidFill>
          </p:grpSpPr>
          <p:sp>
            <p:nvSpPr>
              <p:cNvPr id="12" name="Rounded Rectangular Callout 11"/>
              <p:cNvSpPr/>
              <p:nvPr/>
            </p:nvSpPr>
            <p:spPr bwMode="auto">
              <a:xfrm>
                <a:off x="7060633" y="3425767"/>
                <a:ext cx="1928809" cy="453309"/>
              </a:xfrm>
              <a:prstGeom prst="wedgeRoundRectCallout">
                <a:avLst>
                  <a:gd name="adj1" fmla="val -213489"/>
                  <a:gd name="adj2" fmla="val 26835"/>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Access state</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5" name="Rounded Rectangular Callout 14"/>
              <p:cNvSpPr/>
              <p:nvPr/>
            </p:nvSpPr>
            <p:spPr bwMode="auto">
              <a:xfrm>
                <a:off x="7062652" y="3427759"/>
                <a:ext cx="1928809" cy="453309"/>
              </a:xfrm>
              <a:prstGeom prst="wedgeRoundRectCallout">
                <a:avLst>
                  <a:gd name="adj1" fmla="val -158913"/>
                  <a:gd name="adj2" fmla="val 222223"/>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Access state</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21" name="Rounded Rectangular Callout 20"/>
            <p:cNvSpPr/>
            <p:nvPr/>
          </p:nvSpPr>
          <p:spPr bwMode="auto">
            <a:xfrm>
              <a:off x="7064810" y="3429754"/>
              <a:ext cx="1928809" cy="453309"/>
            </a:xfrm>
            <a:prstGeom prst="wedgeRoundRectCallout">
              <a:avLst>
                <a:gd name="adj1" fmla="val -92209"/>
                <a:gd name="adj2" fmla="val 336507"/>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Access state</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Tree>
    <p:extLst>
      <p:ext uri="{BB962C8B-B14F-4D97-AF65-F5344CB8AC3E}">
        <p14:creationId xmlns:p14="http://schemas.microsoft.com/office/powerpoint/2010/main" val="10256422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1" animBg="1"/>
      <p:bldP spid="13"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22466"/>
            <a:ext cx="8767597" cy="685800"/>
          </a:xfrm>
          <a:ln/>
        </p:spPr>
        <p:txBody>
          <a:bodyPr/>
          <a:lstStyle/>
          <a:p>
            <a:r>
              <a:rPr lang="en-US" sz="3200" dirty="0" smtClean="0"/>
              <a:t>State of Current (Open Source) Players</a:t>
            </a:r>
            <a:endParaRPr lang="en-US" sz="3200" dirty="0"/>
          </a:p>
        </p:txBody>
      </p:sp>
      <p:sp>
        <p:nvSpPr>
          <p:cNvPr id="6" name="Rectangle 5"/>
          <p:cNvSpPr/>
          <p:nvPr/>
        </p:nvSpPr>
        <p:spPr>
          <a:xfrm>
            <a:off x="233330" y="6125462"/>
            <a:ext cx="8910669" cy="307777"/>
          </a:xfrm>
          <a:prstGeom prst="rect">
            <a:avLst/>
          </a:prstGeom>
        </p:spPr>
        <p:txBody>
          <a:bodyPr wrap="square">
            <a:spAutoFit/>
          </a:bodyPr>
          <a:lstStyle/>
          <a:p>
            <a:r>
              <a:rPr lang="en-US" sz="1400" i="1" baseline="0" dirty="0" smtClean="0"/>
              <a:t>Source: </a:t>
            </a:r>
            <a:r>
              <a:rPr lang="en-US" sz="1400" i="1" baseline="0" dirty="0" err="1" smtClean="0"/>
              <a:t>Neela</a:t>
            </a:r>
            <a:r>
              <a:rPr lang="en-US" sz="1400" i="1" baseline="0" dirty="0" smtClean="0"/>
              <a:t> Jacques, July 2015. </a:t>
            </a:r>
            <a:endParaRPr lang="en-US" sz="1400" i="1" baseline="0" dirty="0"/>
          </a:p>
        </p:txBody>
      </p:sp>
      <p:pic>
        <p:nvPicPr>
          <p:cNvPr id="3" name="Picture 2"/>
          <p:cNvPicPr>
            <a:picLocks noChangeAspect="1"/>
          </p:cNvPicPr>
          <p:nvPr/>
        </p:nvPicPr>
        <p:blipFill>
          <a:blip r:embed="rId3"/>
          <a:stretch>
            <a:fillRect/>
          </a:stretch>
        </p:blipFill>
        <p:spPr>
          <a:xfrm>
            <a:off x="0" y="662020"/>
            <a:ext cx="9144000" cy="5565539"/>
          </a:xfrm>
          <a:prstGeom prst="rect">
            <a:avLst/>
          </a:prstGeom>
        </p:spPr>
      </p:pic>
      <p:sp>
        <p:nvSpPr>
          <p:cNvPr id="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a:t>
            </a:fld>
            <a:endParaRPr lang="en-US" dirty="0">
              <a:solidFill>
                <a:schemeClr val="bg2"/>
              </a:solidFill>
            </a:endParaRPr>
          </a:p>
        </p:txBody>
      </p:sp>
    </p:spTree>
    <p:extLst>
      <p:ext uri="{BB962C8B-B14F-4D97-AF65-F5344CB8AC3E}">
        <p14:creationId xmlns:p14="http://schemas.microsoft.com/office/powerpoint/2010/main" val="34807578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Implication</a:t>
            </a:r>
            <a:endParaRPr lang="en-US" sz="3600" dirty="0"/>
          </a:p>
        </p:txBody>
      </p:sp>
      <p:sp>
        <p:nvSpPr>
          <p:cNvPr id="3" name="Content Placeholder 2"/>
          <p:cNvSpPr>
            <a:spLocks noGrp="1"/>
          </p:cNvSpPr>
          <p:nvPr>
            <p:ph idx="1"/>
          </p:nvPr>
        </p:nvSpPr>
        <p:spPr/>
        <p:txBody>
          <a:bodyPr/>
          <a:lstStyle/>
          <a:p>
            <a:r>
              <a:rPr lang="en-US" sz="2800" dirty="0" smtClean="0"/>
              <a:t>Program decision is a function of state</a:t>
            </a:r>
          </a:p>
          <a:p>
            <a:endParaRPr lang="en-US" sz="2800" dirty="0"/>
          </a:p>
          <a:p>
            <a:endParaRPr lang="en-US" sz="2800" dirty="0" smtClean="0"/>
          </a:p>
          <a:p>
            <a:r>
              <a:rPr lang="en-US" sz="2800" dirty="0" smtClean="0"/>
              <a:t>When state changes, decisions may change too.</a:t>
            </a:r>
            <a:endParaRPr lang="en-US" sz="2800" dirty="0"/>
          </a:p>
          <a:p>
            <a:r>
              <a:rPr lang="en-US" sz="2800" dirty="0" smtClean="0"/>
              <a:t>If f() takes non-switch-implementable actions (e.g., causes state changes, sends packets), the packet should be punted back to the controller.</a:t>
            </a:r>
          </a:p>
          <a:p>
            <a:endParaRPr lang="en-US" sz="2800" dirty="0"/>
          </a:p>
          <a:p>
            <a:r>
              <a:rPr lang="en-US" sz="2800" dirty="0" smtClean="0"/>
              <a:t>For the rest, we focus on state-dependent decisions.</a:t>
            </a:r>
          </a:p>
        </p:txBody>
      </p:sp>
      <p:sp>
        <p:nvSpPr>
          <p:cNvPr id="4" name="Slide Number Placeholder 3"/>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60</a:t>
            </a:fld>
            <a:endParaRPr lang="en-US">
              <a:solidFill>
                <a:schemeClr val="bg2"/>
              </a:solidFill>
            </a:endParaRPr>
          </a:p>
        </p:txBody>
      </p:sp>
      <p:grpSp>
        <p:nvGrpSpPr>
          <p:cNvPr id="8" name="Group 7"/>
          <p:cNvGrpSpPr/>
          <p:nvPr/>
        </p:nvGrpSpPr>
        <p:grpSpPr>
          <a:xfrm>
            <a:off x="1083274" y="1688838"/>
            <a:ext cx="7277353" cy="584776"/>
            <a:chOff x="1083274" y="1688838"/>
            <a:chExt cx="7277353" cy="584776"/>
          </a:xfrm>
        </p:grpSpPr>
        <p:sp>
          <p:nvSpPr>
            <p:cNvPr id="6" name="Rectangle 5"/>
            <p:cNvSpPr/>
            <p:nvPr/>
          </p:nvSpPr>
          <p:spPr>
            <a:xfrm>
              <a:off x="1083274" y="1688838"/>
              <a:ext cx="7277353" cy="584776"/>
            </a:xfrm>
            <a:prstGeom prst="rect">
              <a:avLst/>
            </a:prstGeom>
            <a:ln>
              <a:solidFill>
                <a:srgbClr val="660066"/>
              </a:solidFill>
            </a:ln>
          </p:spPr>
          <p:txBody>
            <a:bodyPr wrap="none">
              <a:spAutoFit/>
            </a:bodyPr>
            <a:lstStyle/>
            <a:p>
              <a:r>
                <a:rPr lang="en-US" sz="3200" baseline="0" dirty="0" smtClean="0"/>
                <a:t>f: (packet, state) </a:t>
              </a:r>
              <a:r>
                <a:rPr lang="en-US" sz="3200" baseline="0" dirty="0">
                  <a:latin typeface="Wingdings"/>
                  <a:ea typeface="Wingdings"/>
                  <a:cs typeface="Wingdings"/>
                  <a:sym typeface="Wingdings"/>
                </a:rPr>
                <a:t> </a:t>
              </a:r>
              <a:r>
                <a:rPr lang="en-US" sz="3200" baseline="0" dirty="0" smtClean="0">
                  <a:latin typeface="Wingdings"/>
                  <a:ea typeface="Wingdings"/>
                  <a:cs typeface="Wingdings"/>
                  <a:sym typeface="Wingdings"/>
                </a:rPr>
                <a:t> </a:t>
              </a:r>
              <a:r>
                <a:rPr lang="en-US" sz="3200" baseline="0" dirty="0" smtClean="0">
                  <a:sym typeface="Wingdings"/>
                </a:rPr>
                <a:t>(</a:t>
              </a:r>
              <a:r>
                <a:rPr lang="en-US" sz="3200" baseline="0" dirty="0" smtClean="0"/>
                <a:t>route, new-state)</a:t>
              </a:r>
              <a:endParaRPr lang="en-US" sz="3200" baseline="0" dirty="0"/>
            </a:p>
          </p:txBody>
        </p:sp>
        <p:cxnSp>
          <p:nvCxnSpPr>
            <p:cNvPr id="7" name="Straight Arrow Connector 6"/>
            <p:cNvCxnSpPr/>
            <p:nvPr/>
          </p:nvCxnSpPr>
          <p:spPr bwMode="auto">
            <a:xfrm>
              <a:off x="4244086" y="2022109"/>
              <a:ext cx="534688" cy="0"/>
            </a:xfrm>
            <a:prstGeom prst="straightConnector1">
              <a:avLst/>
            </a:prstGeom>
            <a:solidFill>
              <a:schemeClr val="accent1"/>
            </a:solidFill>
            <a:ln w="28575" cap="flat" cmpd="sng" algn="ctr">
              <a:solidFill>
                <a:schemeClr val="tx1"/>
              </a:solidFill>
              <a:prstDash val="solid"/>
              <a:round/>
              <a:headEnd type="none" w="med" len="med"/>
              <a:tailEnd type="arrow" w="lg" len="lg"/>
            </a:ln>
            <a:effectLst/>
          </p:spPr>
        </p:cxnSp>
      </p:grpSp>
    </p:spTree>
    <p:extLst>
      <p:ext uri="{BB962C8B-B14F-4D97-AF65-F5344CB8AC3E}">
        <p14:creationId xmlns:p14="http://schemas.microsoft.com/office/powerpoint/2010/main" val="11833067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Existing Approaches on Handling State Dependency</a:t>
            </a:r>
            <a:endParaRPr lang="en-US" sz="2800" dirty="0"/>
          </a:p>
        </p:txBody>
      </p:sp>
      <p:sp>
        <p:nvSpPr>
          <p:cNvPr id="3" name="Content Placeholder 2"/>
          <p:cNvSpPr>
            <a:spLocks noGrp="1"/>
          </p:cNvSpPr>
          <p:nvPr>
            <p:ph idx="1"/>
          </p:nvPr>
        </p:nvSpPr>
        <p:spPr/>
        <p:txBody>
          <a:bodyPr/>
          <a:lstStyle/>
          <a:p>
            <a:r>
              <a:rPr lang="en-US" dirty="0" smtClean="0"/>
              <a:t>Floodlight</a:t>
            </a:r>
          </a:p>
          <a:p>
            <a:pPr lvl="1"/>
            <a:r>
              <a:rPr lang="en-US" dirty="0" smtClean="0"/>
              <a:t>Wait for timeout of existing rules</a:t>
            </a:r>
          </a:p>
          <a:p>
            <a:pPr lvl="1"/>
            <a:r>
              <a:rPr lang="en-US" dirty="0" smtClean="0"/>
              <a:t>Problem: long delay; may not even be correct</a:t>
            </a:r>
          </a:p>
          <a:p>
            <a:pPr lvl="1"/>
            <a:endParaRPr lang="en-US" dirty="0" smtClean="0"/>
          </a:p>
          <a:p>
            <a:r>
              <a:rPr lang="en-US" dirty="0" smtClean="0"/>
              <a:t>Pyretic</a:t>
            </a:r>
          </a:p>
          <a:p>
            <a:pPr lvl="1"/>
            <a:r>
              <a:rPr lang="en-US" dirty="0" smtClean="0"/>
              <a:t>Completely rerun (declarative) program and then compare the differences</a:t>
            </a:r>
          </a:p>
          <a:p>
            <a:pPr lvl="1"/>
            <a:r>
              <a:rPr lang="en-US" dirty="0" smtClean="0"/>
              <a:t>Problem: extreme low efficiency</a:t>
            </a:r>
          </a:p>
        </p:txBody>
      </p:sp>
      <p:sp>
        <p:nvSpPr>
          <p:cNvPr id="4" name="Slide Number Placeholder 3"/>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61</a:t>
            </a:fld>
            <a:endParaRPr lang="en-US">
              <a:solidFill>
                <a:schemeClr val="bg2"/>
              </a:solidFill>
            </a:endParaRPr>
          </a:p>
        </p:txBody>
      </p:sp>
    </p:spTree>
    <p:extLst>
      <p:ext uri="{BB962C8B-B14F-4D97-AF65-F5344CB8AC3E}">
        <p14:creationId xmlns:p14="http://schemas.microsoft.com/office/powerpoint/2010/main" val="22287530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Maple/ASU: Goal</a:t>
            </a:r>
            <a:endParaRPr lang="en-US" sz="3200" dirty="0"/>
          </a:p>
        </p:txBody>
      </p:sp>
      <p:sp>
        <p:nvSpPr>
          <p:cNvPr id="6" name="Content Placeholder 2"/>
          <p:cNvSpPr>
            <a:spLocks noGrp="1"/>
          </p:cNvSpPr>
          <p:nvPr>
            <p:ph idx="1"/>
          </p:nvPr>
        </p:nvSpPr>
        <p:spPr>
          <a:xfrm>
            <a:off x="392757" y="1036115"/>
            <a:ext cx="8095415" cy="2310709"/>
          </a:xfrm>
        </p:spPr>
        <p:txBody>
          <a:bodyPr/>
          <a:lstStyle/>
          <a:p>
            <a:pPr marL="0" indent="0">
              <a:buNone/>
            </a:pPr>
            <a:r>
              <a:rPr lang="en-US" sz="3600" dirty="0" smtClean="0"/>
              <a:t>Can we introduce simple mechanisms so that we can efficiently identify the invalided flow table entries </a:t>
            </a:r>
            <a:r>
              <a:rPr lang="en-US" sz="3600" dirty="0"/>
              <a:t>(i.e., </a:t>
            </a:r>
            <a:r>
              <a:rPr lang="en-US" sz="3600" dirty="0">
                <a:solidFill>
                  <a:srgbClr val="FF0000"/>
                </a:solidFill>
              </a:rPr>
              <a:t>change localization</a:t>
            </a:r>
            <a:r>
              <a:rPr lang="en-US" sz="3600" dirty="0" smtClean="0"/>
              <a:t>) after state dynamics</a:t>
            </a:r>
            <a:r>
              <a:rPr lang="en-US" sz="3600" dirty="0"/>
              <a:t>?</a:t>
            </a:r>
            <a:endParaRPr lang="en-US" sz="3600"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62</a:t>
            </a:fld>
            <a:endParaRPr lang="en-US" dirty="0">
              <a:solidFill>
                <a:schemeClr val="bg2"/>
              </a:solidFill>
            </a:endParaRPr>
          </a:p>
        </p:txBody>
      </p:sp>
    </p:spTree>
    <p:extLst>
      <p:ext uri="{BB962C8B-B14F-4D97-AF65-F5344CB8AC3E}">
        <p14:creationId xmlns:p14="http://schemas.microsoft.com/office/powerpoint/2010/main" val="3777752240"/>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4000" dirty="0" smtClean="0"/>
              <a:t>Minimal Abstraction</a:t>
            </a:r>
            <a:endParaRPr lang="en-US" sz="4000" dirty="0"/>
          </a:p>
        </p:txBody>
      </p:sp>
      <p:sp>
        <p:nvSpPr>
          <p:cNvPr id="61442" name="Rectangle 2"/>
          <p:cNvSpPr>
            <a:spLocks noGrp="1" noChangeArrowheads="1"/>
          </p:cNvSpPr>
          <p:nvPr>
            <p:ph type="body" idx="1"/>
          </p:nvPr>
        </p:nvSpPr>
        <p:spPr>
          <a:xfrm>
            <a:off x="125412" y="1176733"/>
            <a:ext cx="8304255" cy="4155290"/>
          </a:xfrm>
          <a:ln/>
        </p:spPr>
        <p:txBody>
          <a:bodyPr/>
          <a:lstStyle/>
          <a:p>
            <a:r>
              <a:rPr lang="en-US" sz="3600" dirty="0" smtClean="0"/>
              <a:t>Only requirement: User programs use simple library wrappers to access state variables </a:t>
            </a:r>
          </a:p>
          <a:p>
            <a:endParaRPr lang="en-US" sz="3600" dirty="0">
              <a:solidFill>
                <a:srgbClr val="800000"/>
              </a:solidFill>
            </a:endParaRPr>
          </a:p>
          <a:p>
            <a:r>
              <a:rPr lang="en-US" sz="3600" dirty="0" smtClean="0">
                <a:solidFill>
                  <a:srgbClr val="800000"/>
                </a:solidFill>
              </a:rPr>
              <a:t>Reason:</a:t>
            </a:r>
            <a:r>
              <a:rPr lang="en-US" sz="3600" dirty="0">
                <a:solidFill>
                  <a:srgbClr val="800000"/>
                </a:solidFill>
              </a:rPr>
              <a:t> </a:t>
            </a:r>
            <a:r>
              <a:rPr lang="en-US" sz="3600" dirty="0" smtClean="0">
                <a:solidFill>
                  <a:srgbClr val="000000"/>
                </a:solidFill>
              </a:rPr>
              <a:t>Provides both </a:t>
            </a:r>
            <a:r>
              <a:rPr lang="en-US" sz="3600" dirty="0" smtClean="0">
                <a:solidFill>
                  <a:srgbClr val="FF0000"/>
                </a:solidFill>
              </a:rPr>
              <a:t>convenient data structures</a:t>
            </a:r>
            <a:r>
              <a:rPr lang="en-US" sz="3600" dirty="0" smtClean="0">
                <a:solidFill>
                  <a:srgbClr val="000000"/>
                </a:solidFill>
              </a:rPr>
              <a:t> and importantly, again, </a:t>
            </a:r>
            <a:r>
              <a:rPr lang="en-US" sz="3600" dirty="0" smtClean="0">
                <a:solidFill>
                  <a:srgbClr val="FF0000"/>
                </a:solidFill>
              </a:rPr>
              <a:t>decision dependency</a:t>
            </a:r>
            <a:r>
              <a:rPr lang="en-US" sz="3600" dirty="0" smtClean="0">
                <a:solidFill>
                  <a:srgbClr val="000000"/>
                </a:solidFill>
              </a:rPr>
              <a:t>!</a:t>
            </a:r>
          </a:p>
        </p:txBody>
      </p:sp>
      <p:sp>
        <p:nvSpPr>
          <p:cNvPr id="4"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63</a:t>
            </a:fld>
            <a:endParaRPr lang="en-US" dirty="0"/>
          </a:p>
        </p:txBody>
      </p:sp>
    </p:spTree>
    <p:extLst>
      <p:ext uri="{BB962C8B-B14F-4D97-AF65-F5344CB8AC3E}">
        <p14:creationId xmlns:p14="http://schemas.microsoft.com/office/powerpoint/2010/main" val="16504586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3600" dirty="0" smtClean="0"/>
              <a:t>Maple/ASU in ODL: Calling Diagram</a:t>
            </a:r>
            <a:endParaRPr lang="en-US" sz="3600" dirty="0"/>
          </a:p>
        </p:txBody>
      </p:sp>
      <p:sp>
        <p:nvSpPr>
          <p:cNvPr id="61442" name="Rectangle 2"/>
          <p:cNvSpPr>
            <a:spLocks noGrp="1" noChangeArrowheads="1"/>
          </p:cNvSpPr>
          <p:nvPr>
            <p:ph type="body" idx="1"/>
          </p:nvPr>
        </p:nvSpPr>
        <p:spPr>
          <a:ln/>
        </p:spPr>
        <p:txBody>
          <a:bodyPr/>
          <a:lstStyle/>
          <a:p>
            <a:r>
              <a:rPr lang="en-US" sz="2400" dirty="0" smtClean="0"/>
              <a:t>XXX Draw the calling sequence diagram</a:t>
            </a:r>
            <a:endParaRPr lang="en-US" sz="24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64</a:t>
            </a:fld>
            <a:endParaRPr lang="en-US" dirty="0">
              <a:solidFill>
                <a:schemeClr val="bg2"/>
              </a:solidFill>
            </a:endParaRPr>
          </a:p>
        </p:txBody>
      </p:sp>
    </p:spTree>
    <p:extLst>
      <p:ext uri="{BB962C8B-B14F-4D97-AF65-F5344CB8AC3E}">
        <p14:creationId xmlns:p14="http://schemas.microsoft.com/office/powerpoint/2010/main" val="19016054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144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build="p"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526437"/>
            <a:ext cx="3243263"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topology</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path</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567189"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863754"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562178"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588074" y="3629689"/>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65</a:t>
            </a:fld>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2204353783"/>
              </p:ext>
            </p:extLst>
          </p:nvPr>
        </p:nvGraphicFramePr>
        <p:xfrm>
          <a:off x="6318101" y="3982585"/>
          <a:ext cx="2696559" cy="370840"/>
        </p:xfrm>
        <a:graphic>
          <a:graphicData uri="http://schemas.openxmlformats.org/drawingml/2006/table">
            <a:tbl>
              <a:tblPr firstRow="1" bandRow="1">
                <a:tableStyleId>{21E4AEA4-8DFA-4A89-87EB-49C32662AFE0}</a:tableStyleId>
              </a:tblPr>
              <a:tblGrid>
                <a:gridCol w="1496372"/>
                <a:gridCol w="1200187"/>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bl>
          </a:graphicData>
        </a:graphic>
      </p:graphicFrame>
      <p:sp>
        <p:nvSpPr>
          <p:cNvPr id="3" name="Rectangle 2"/>
          <p:cNvSpPr/>
          <p:nvPr/>
        </p:nvSpPr>
        <p:spPr>
          <a:xfrm>
            <a:off x="6234057" y="3380070"/>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Tree>
    <p:extLst>
      <p:ext uri="{BB962C8B-B14F-4D97-AF65-F5344CB8AC3E}">
        <p14:creationId xmlns:p14="http://schemas.microsoft.com/office/powerpoint/2010/main" val="17314059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541"/>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6554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6554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6554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499"/>
                                          </p:stCondLst>
                                        </p:cTn>
                                        <p:tgtEl>
                                          <p:spTgt spid="655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animBg="1"/>
      <p:bldP spid="65540" grpId="0" animBg="1" autoUpdateAnimBg="0"/>
      <p:bldP spid="65541" grpId="0" animBg="1"/>
      <p:bldP spid="65542" grpId="0" autoUpdateAnimBg="0"/>
      <p:bldP spid="65543" grpId="0" animBg="1" autoUpdateAnimBg="0"/>
      <p:bldP spid="65546" grpId="0" animBg="1"/>
      <p:bldP spid="65548" grpId="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526437"/>
            <a:ext cx="3243263"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topology</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path</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567189"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863754"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562178"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588074" y="3629689"/>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66</a:t>
            </a:fld>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2992840581"/>
              </p:ext>
            </p:extLst>
          </p:nvPr>
        </p:nvGraphicFramePr>
        <p:xfrm>
          <a:off x="6318101" y="3982585"/>
          <a:ext cx="2696559" cy="741680"/>
        </p:xfrm>
        <a:graphic>
          <a:graphicData uri="http://schemas.openxmlformats.org/drawingml/2006/table">
            <a:tbl>
              <a:tblPr firstRow="1" bandRow="1">
                <a:tableStyleId>{21E4AEA4-8DFA-4A89-87EB-49C32662AFE0}</a:tableStyleId>
              </a:tblPr>
              <a:tblGrid>
                <a:gridCol w="1496372"/>
                <a:gridCol w="1200187"/>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bl>
          </a:graphicData>
        </a:graphic>
      </p:graphicFrame>
      <p:sp>
        <p:nvSpPr>
          <p:cNvPr id="3" name="Rectangle 2"/>
          <p:cNvSpPr/>
          <p:nvPr/>
        </p:nvSpPr>
        <p:spPr>
          <a:xfrm>
            <a:off x="6234057" y="3380070"/>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Tree>
    <p:extLst>
      <p:ext uri="{BB962C8B-B14F-4D97-AF65-F5344CB8AC3E}">
        <p14:creationId xmlns:p14="http://schemas.microsoft.com/office/powerpoint/2010/main" val="1382732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526437"/>
            <a:ext cx="3243263"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topology</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path</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567189"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863754"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4" name="Oval 8"/>
          <p:cNvSpPr>
            <a:spLocks/>
          </p:cNvSpPr>
          <p:nvPr/>
        </p:nvSpPr>
        <p:spPr bwMode="auto">
          <a:xfrm>
            <a:off x="3875125" y="3875525"/>
            <a:ext cx="1436157" cy="588507"/>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562178"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7" name="Line 11"/>
          <p:cNvSpPr>
            <a:spLocks noChangeShapeType="1"/>
          </p:cNvSpPr>
          <p:nvPr/>
        </p:nvSpPr>
        <p:spPr bwMode="auto">
          <a:xfrm>
            <a:off x="4552920" y="4461821"/>
            <a:ext cx="1440" cy="93863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588074" y="3629689"/>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65549" name="Rectangle 13"/>
          <p:cNvSpPr>
            <a:spLocks/>
          </p:cNvSpPr>
          <p:nvPr/>
        </p:nvSpPr>
        <p:spPr bwMode="auto">
          <a:xfrm>
            <a:off x="4564857" y="4492548"/>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2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endParaRPr lang="en-US" sz="1400" b="1" baseline="0" dirty="0">
              <a:solidFill>
                <a:srgbClr val="FF0000"/>
              </a:solidFill>
              <a:latin typeface="Menlo Regular" charset="0"/>
              <a:cs typeface="Menlo Regular" charset="0"/>
              <a:sym typeface="Menlo Regular" charset="0"/>
            </a:endParaRP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67</a:t>
            </a:fld>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917015369"/>
              </p:ext>
            </p:extLst>
          </p:nvPr>
        </p:nvGraphicFramePr>
        <p:xfrm>
          <a:off x="6318101" y="3982585"/>
          <a:ext cx="2696559" cy="1112520"/>
        </p:xfrm>
        <a:graphic>
          <a:graphicData uri="http://schemas.openxmlformats.org/drawingml/2006/table">
            <a:tbl>
              <a:tblPr firstRow="1" bandRow="1">
                <a:tableStyleId>{21E4AEA4-8DFA-4A89-87EB-49C32662AFE0}</a:tableStyleId>
              </a:tblPr>
              <a:tblGrid>
                <a:gridCol w="1496372"/>
                <a:gridCol w="1200187"/>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bl>
          </a:graphicData>
        </a:graphic>
      </p:graphicFrame>
      <p:sp>
        <p:nvSpPr>
          <p:cNvPr id="3" name="Rectangle 2"/>
          <p:cNvSpPr/>
          <p:nvPr/>
        </p:nvSpPr>
        <p:spPr>
          <a:xfrm>
            <a:off x="6234057" y="3380070"/>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Tree>
    <p:extLst>
      <p:ext uri="{BB962C8B-B14F-4D97-AF65-F5344CB8AC3E}">
        <p14:creationId xmlns:p14="http://schemas.microsoft.com/office/powerpoint/2010/main" val="3765090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526437"/>
            <a:ext cx="3243263"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topology</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path</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567189"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863754"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4" name="Oval 8"/>
          <p:cNvSpPr>
            <a:spLocks/>
          </p:cNvSpPr>
          <p:nvPr/>
        </p:nvSpPr>
        <p:spPr bwMode="auto">
          <a:xfrm>
            <a:off x="3875125" y="3875525"/>
            <a:ext cx="1436157" cy="588507"/>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562178"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7" name="Line 11"/>
          <p:cNvSpPr>
            <a:spLocks noChangeShapeType="1"/>
          </p:cNvSpPr>
          <p:nvPr/>
        </p:nvSpPr>
        <p:spPr bwMode="auto">
          <a:xfrm>
            <a:off x="4552920" y="4461821"/>
            <a:ext cx="1440" cy="93863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588074" y="3629689"/>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65549" name="Rectangle 13"/>
          <p:cNvSpPr>
            <a:spLocks/>
          </p:cNvSpPr>
          <p:nvPr/>
        </p:nvSpPr>
        <p:spPr bwMode="auto">
          <a:xfrm>
            <a:off x="4564857" y="4492548"/>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2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endParaRPr lang="en-US" sz="1400" b="1" baseline="0" dirty="0">
              <a:solidFill>
                <a:srgbClr val="FF0000"/>
              </a:solidFill>
              <a:latin typeface="Menlo Regular" charset="0"/>
              <a:cs typeface="Menlo Regular" charset="0"/>
              <a:sym typeface="Menlo Regular" charset="0"/>
            </a:endParaRP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68</a:t>
            </a:fld>
            <a:endParaRPr lang="en-US" dirty="0"/>
          </a:p>
        </p:txBody>
      </p:sp>
      <p:sp>
        <p:nvSpPr>
          <p:cNvPr id="17" name="Rectangle 13"/>
          <p:cNvSpPr>
            <a:spLocks/>
          </p:cNvSpPr>
          <p:nvPr/>
        </p:nvSpPr>
        <p:spPr bwMode="auto">
          <a:xfrm>
            <a:off x="4651572" y="4962461"/>
            <a:ext cx="8647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19" name="Table 18"/>
          <p:cNvGraphicFramePr>
            <a:graphicFrameLocks noGrp="1"/>
          </p:cNvGraphicFramePr>
          <p:nvPr>
            <p:extLst>
              <p:ext uri="{D42A27DB-BD31-4B8C-83A1-F6EECF244321}">
                <p14:modId xmlns:p14="http://schemas.microsoft.com/office/powerpoint/2010/main" val="978733364"/>
              </p:ext>
            </p:extLst>
          </p:nvPr>
        </p:nvGraphicFramePr>
        <p:xfrm>
          <a:off x="6318101" y="3982585"/>
          <a:ext cx="2696559" cy="1483360"/>
        </p:xfrm>
        <a:graphic>
          <a:graphicData uri="http://schemas.openxmlformats.org/drawingml/2006/table">
            <a:tbl>
              <a:tblPr firstRow="1" bandRow="1">
                <a:tableStyleId>{21E4AEA4-8DFA-4A89-87EB-49C32662AFE0}</a:tableStyleId>
              </a:tblPr>
              <a:tblGrid>
                <a:gridCol w="1496372"/>
                <a:gridCol w="1200187"/>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topology</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[false,1,2]</a:t>
                      </a:r>
                      <a:endParaRPr lang="en-US" baseline="-25000" dirty="0"/>
                    </a:p>
                  </a:txBody>
                  <a:tcPr/>
                </a:tc>
              </a:tr>
            </a:tbl>
          </a:graphicData>
        </a:graphic>
      </p:graphicFrame>
      <p:sp>
        <p:nvSpPr>
          <p:cNvPr id="3" name="Rectangle 2"/>
          <p:cNvSpPr/>
          <p:nvPr/>
        </p:nvSpPr>
        <p:spPr>
          <a:xfrm>
            <a:off x="6234057" y="3380070"/>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
        <p:nvSpPr>
          <p:cNvPr id="20" name="Rectangle 9"/>
          <p:cNvSpPr>
            <a:spLocks/>
          </p:cNvSpPr>
          <p:nvPr/>
        </p:nvSpPr>
        <p:spPr bwMode="auto">
          <a:xfrm>
            <a:off x="4246156" y="5350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Tree>
    <p:extLst>
      <p:ext uri="{BB962C8B-B14F-4D97-AF65-F5344CB8AC3E}">
        <p14:creationId xmlns:p14="http://schemas.microsoft.com/office/powerpoint/2010/main" val="40827668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Dependency Table</a:t>
            </a:r>
            <a:endParaRPr lang="en-US" sz="3600" dirty="0"/>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69</a:t>
            </a:fld>
            <a:endParaRPr lang="en-US" dirty="0">
              <a:solidFill>
                <a:schemeClr val="bg2"/>
              </a:solidFill>
            </a:endParaRPr>
          </a:p>
        </p:txBody>
      </p:sp>
      <p:sp>
        <p:nvSpPr>
          <p:cNvPr id="7" name="AutoShape 4"/>
          <p:cNvSpPr>
            <a:spLocks/>
          </p:cNvSpPr>
          <p:nvPr/>
        </p:nvSpPr>
        <p:spPr bwMode="auto">
          <a:xfrm>
            <a:off x="944060" y="960772"/>
            <a:ext cx="2160384"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TcpDsd</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8" name="Line 5"/>
          <p:cNvSpPr>
            <a:spLocks noChangeShapeType="1"/>
          </p:cNvSpPr>
          <p:nvPr/>
        </p:nvSpPr>
        <p:spPr bwMode="auto">
          <a:xfrm>
            <a:off x="1984856" y="1833055"/>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9" name="Rectangle 6"/>
          <p:cNvSpPr>
            <a:spLocks/>
          </p:cNvSpPr>
          <p:nvPr/>
        </p:nvSpPr>
        <p:spPr bwMode="auto">
          <a:xfrm>
            <a:off x="2024493" y="193133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10" name="Oval 7"/>
          <p:cNvSpPr>
            <a:spLocks/>
          </p:cNvSpPr>
          <p:nvPr/>
        </p:nvSpPr>
        <p:spPr bwMode="auto">
          <a:xfrm>
            <a:off x="1394310" y="2615774"/>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12" name="Rectangle 9"/>
          <p:cNvSpPr>
            <a:spLocks/>
          </p:cNvSpPr>
          <p:nvPr/>
        </p:nvSpPr>
        <p:spPr bwMode="auto">
          <a:xfrm>
            <a:off x="1480378" y="5604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13" name="Line 10"/>
          <p:cNvSpPr>
            <a:spLocks noChangeShapeType="1"/>
          </p:cNvSpPr>
          <p:nvPr/>
        </p:nvSpPr>
        <p:spPr bwMode="auto">
          <a:xfrm flipH="1">
            <a:off x="1975556" y="3210668"/>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15" name="Rectangle 12"/>
          <p:cNvSpPr>
            <a:spLocks/>
          </p:cNvSpPr>
          <p:nvPr/>
        </p:nvSpPr>
        <p:spPr bwMode="auto">
          <a:xfrm>
            <a:off x="1737629" y="33176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endParaRPr lang="en-US" sz="1400" b="1" baseline="0" dirty="0">
              <a:solidFill>
                <a:srgbClr val="FF0000"/>
              </a:solidFill>
              <a:latin typeface="Menlo Regular" charset="0"/>
              <a:cs typeface="Menlo Regular" charset="0"/>
              <a:sym typeface="Menlo Regular" charset="0"/>
            </a:endParaRPr>
          </a:p>
        </p:txBody>
      </p:sp>
      <p:sp>
        <p:nvSpPr>
          <p:cNvPr id="18" name="Rectangle 9"/>
          <p:cNvSpPr>
            <a:spLocks/>
          </p:cNvSpPr>
          <p:nvPr/>
        </p:nvSpPr>
        <p:spPr bwMode="auto">
          <a:xfrm>
            <a:off x="84666" y="2701572"/>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000000"/>
                </a:solidFill>
                <a:latin typeface="Menlo Regular" charset="0"/>
                <a:cs typeface="Menlo Regular" charset="0"/>
                <a:sym typeface="Menlo Regular" charset="0"/>
              </a:rPr>
              <a:t>?</a:t>
            </a:r>
            <a:endParaRPr lang="en-US" sz="1400" b="1" baseline="0" dirty="0">
              <a:solidFill>
                <a:srgbClr val="000000"/>
              </a:solidFill>
              <a:latin typeface="Menlo Regular" charset="0"/>
              <a:cs typeface="Menlo Regular" charset="0"/>
              <a:sym typeface="Menlo Regular" charset="0"/>
            </a:endParaRPr>
          </a:p>
        </p:txBody>
      </p:sp>
      <p:sp>
        <p:nvSpPr>
          <p:cNvPr id="19" name="Line 5"/>
          <p:cNvSpPr>
            <a:spLocks noChangeShapeType="1"/>
          </p:cNvSpPr>
          <p:nvPr/>
        </p:nvSpPr>
        <p:spPr bwMode="auto">
          <a:xfrm flipH="1">
            <a:off x="324556" y="1651001"/>
            <a:ext cx="1157111" cy="104422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0" name="Rectangle 6"/>
          <p:cNvSpPr>
            <a:spLocks/>
          </p:cNvSpPr>
          <p:nvPr/>
        </p:nvSpPr>
        <p:spPr bwMode="auto">
          <a:xfrm>
            <a:off x="469447" y="195673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true</a:t>
            </a:r>
            <a:endParaRPr lang="en-US" sz="1400" baseline="0" dirty="0">
              <a:latin typeface="Menlo Regular" charset="0"/>
              <a:cs typeface="Menlo Regular" charset="0"/>
              <a:sym typeface="Menlo Regular" charset="0"/>
            </a:endParaRPr>
          </a:p>
        </p:txBody>
      </p:sp>
      <p:sp>
        <p:nvSpPr>
          <p:cNvPr id="22" name="Oval 7"/>
          <p:cNvSpPr>
            <a:spLocks/>
          </p:cNvSpPr>
          <p:nvPr/>
        </p:nvSpPr>
        <p:spPr bwMode="auto">
          <a:xfrm>
            <a:off x="1306821" y="4151063"/>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3" name="Oval 7"/>
          <p:cNvSpPr>
            <a:spLocks/>
          </p:cNvSpPr>
          <p:nvPr/>
        </p:nvSpPr>
        <p:spPr bwMode="auto">
          <a:xfrm>
            <a:off x="2785666" y="4148241"/>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5" name="Line 10"/>
          <p:cNvSpPr>
            <a:spLocks noChangeShapeType="1"/>
          </p:cNvSpPr>
          <p:nvPr/>
        </p:nvSpPr>
        <p:spPr bwMode="auto">
          <a:xfrm>
            <a:off x="2201333" y="3175000"/>
            <a:ext cx="1001888" cy="97366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6" name="Rectangle 12"/>
          <p:cNvSpPr>
            <a:spLocks/>
          </p:cNvSpPr>
          <p:nvPr/>
        </p:nvSpPr>
        <p:spPr bwMode="auto">
          <a:xfrm>
            <a:off x="2581473" y="33430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3</a:t>
            </a:r>
            <a:endParaRPr lang="en-US" sz="1400" b="1" baseline="0" dirty="0">
              <a:solidFill>
                <a:srgbClr val="FF0000"/>
              </a:solidFill>
              <a:latin typeface="Menlo Regular" charset="0"/>
              <a:cs typeface="Menlo Regular" charset="0"/>
              <a:sym typeface="Menlo Regular" charset="0"/>
            </a:endParaRPr>
          </a:p>
        </p:txBody>
      </p:sp>
      <p:sp>
        <p:nvSpPr>
          <p:cNvPr id="27" name="Line 10"/>
          <p:cNvSpPr>
            <a:spLocks noChangeShapeType="1"/>
          </p:cNvSpPr>
          <p:nvPr/>
        </p:nvSpPr>
        <p:spPr bwMode="auto">
          <a:xfrm flipH="1">
            <a:off x="1845733" y="4745957"/>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8" name="Rectangle 9"/>
          <p:cNvSpPr>
            <a:spLocks/>
          </p:cNvSpPr>
          <p:nvPr/>
        </p:nvSpPr>
        <p:spPr bwMode="auto">
          <a:xfrm>
            <a:off x="2987445" y="5601366"/>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path2</a:t>
            </a:r>
            <a:endParaRPr lang="en-US" sz="1400" baseline="0" dirty="0">
              <a:latin typeface="Menlo Regular" charset="0"/>
              <a:cs typeface="Menlo Regular" charset="0"/>
              <a:sym typeface="Menlo Regular" charset="0"/>
            </a:endParaRPr>
          </a:p>
        </p:txBody>
      </p:sp>
      <p:sp>
        <p:nvSpPr>
          <p:cNvPr id="29" name="Line 10"/>
          <p:cNvSpPr>
            <a:spLocks noChangeShapeType="1"/>
          </p:cNvSpPr>
          <p:nvPr/>
        </p:nvSpPr>
        <p:spPr bwMode="auto">
          <a:xfrm flipH="1">
            <a:off x="3366910" y="4743135"/>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30" name="Rectangle 12"/>
          <p:cNvSpPr>
            <a:spLocks/>
          </p:cNvSpPr>
          <p:nvPr/>
        </p:nvSpPr>
        <p:spPr bwMode="auto">
          <a:xfrm>
            <a:off x="3470469" y="4796524"/>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4 </a:t>
            </a:r>
            <a:endParaRPr lang="en-US" sz="1400" b="1" baseline="0" dirty="0">
              <a:solidFill>
                <a:srgbClr val="FF0000"/>
              </a:solidFill>
              <a:latin typeface="Menlo Regular" charset="0"/>
              <a:cs typeface="Menlo Regular" charset="0"/>
              <a:sym typeface="Menlo Regular" charset="0"/>
            </a:endParaRPr>
          </a:p>
        </p:txBody>
      </p:sp>
      <p:sp>
        <p:nvSpPr>
          <p:cNvPr id="32" name="Rectangle 12"/>
          <p:cNvSpPr>
            <a:spLocks/>
          </p:cNvSpPr>
          <p:nvPr/>
        </p:nvSpPr>
        <p:spPr bwMode="auto">
          <a:xfrm>
            <a:off x="1661430" y="4836035"/>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r>
              <a:rPr lang="en-US" sz="1400" baseline="0" dirty="0" smtClean="0">
                <a:latin typeface="Menlo Regular" charset="0"/>
                <a:cs typeface="Menlo Regular" charset="0"/>
                <a:sym typeface="Menlo Regular" charset="0"/>
              </a:rPr>
              <a:t> </a:t>
            </a:r>
            <a:endParaRPr lang="en-US" sz="1400" b="1" baseline="0" dirty="0">
              <a:solidFill>
                <a:srgbClr val="FF0000"/>
              </a:solidFill>
              <a:latin typeface="Menlo Regular" charset="0"/>
              <a:cs typeface="Menlo Regular" charset="0"/>
              <a:sym typeface="Menlo Regular" charset="0"/>
            </a:endParaRPr>
          </a:p>
        </p:txBody>
      </p:sp>
      <p:sp>
        <p:nvSpPr>
          <p:cNvPr id="33" name="Rectangle 12"/>
          <p:cNvSpPr>
            <a:spLocks/>
          </p:cNvSpPr>
          <p:nvPr/>
        </p:nvSpPr>
        <p:spPr bwMode="auto">
          <a:xfrm>
            <a:off x="447877" y="3553491"/>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34" name="Rectangle 12"/>
          <p:cNvSpPr>
            <a:spLocks/>
          </p:cNvSpPr>
          <p:nvPr/>
        </p:nvSpPr>
        <p:spPr bwMode="auto">
          <a:xfrm>
            <a:off x="360387" y="50375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sp>
        <p:nvSpPr>
          <p:cNvPr id="35" name="Rectangle 12"/>
          <p:cNvSpPr>
            <a:spLocks/>
          </p:cNvSpPr>
          <p:nvPr/>
        </p:nvSpPr>
        <p:spPr bwMode="auto">
          <a:xfrm>
            <a:off x="2688722" y="3466002"/>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3)</a:t>
            </a:r>
            <a:endParaRPr lang="en-US" sz="1400" b="1" baseline="0" dirty="0">
              <a:solidFill>
                <a:srgbClr val="FF0000"/>
              </a:solidFill>
              <a:latin typeface="Menlo Regular" charset="0"/>
              <a:cs typeface="Menlo Regular" charset="0"/>
              <a:sym typeface="Menlo Regular" charset="0"/>
            </a:endParaRPr>
          </a:p>
        </p:txBody>
      </p:sp>
      <p:sp>
        <p:nvSpPr>
          <p:cNvPr id="36" name="Rectangle 12"/>
          <p:cNvSpPr>
            <a:spLocks/>
          </p:cNvSpPr>
          <p:nvPr/>
        </p:nvSpPr>
        <p:spPr bwMode="auto">
          <a:xfrm>
            <a:off x="3419676" y="50629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a:t>
            </a:r>
            <a:r>
              <a:rPr lang="en-US" sz="1400" b="1" baseline="0" dirty="0">
                <a:solidFill>
                  <a:srgbClr val="FF0000"/>
                </a:solidFill>
                <a:latin typeface="Menlo Regular" charset="0"/>
                <a:cs typeface="Menlo Regular" charset="0"/>
                <a:sym typeface="Menlo Regular" charset="0"/>
              </a:rPr>
              <a:t>4</a:t>
            </a:r>
            <a:r>
              <a:rPr lang="en-US" sz="1400" b="1" baseline="0" dirty="0" smtClean="0">
                <a:solidFill>
                  <a:srgbClr val="FF0000"/>
                </a:solidFill>
                <a:latin typeface="Menlo Regular" charset="0"/>
                <a:cs typeface="Menlo Regular" charset="0"/>
                <a:sym typeface="Menlo Regular" charset="0"/>
              </a:rPr>
              <a:t>)</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37" name="Table 36"/>
          <p:cNvGraphicFramePr>
            <a:graphicFrameLocks noGrp="1"/>
          </p:cNvGraphicFramePr>
          <p:nvPr>
            <p:extLst>
              <p:ext uri="{D42A27DB-BD31-4B8C-83A1-F6EECF244321}">
                <p14:modId xmlns:p14="http://schemas.microsoft.com/office/powerpoint/2010/main" val="2214340372"/>
              </p:ext>
            </p:extLst>
          </p:nvPr>
        </p:nvGraphicFramePr>
        <p:xfrm>
          <a:off x="4935212" y="1611918"/>
          <a:ext cx="3644343" cy="2225040"/>
        </p:xfrm>
        <a:graphic>
          <a:graphicData uri="http://schemas.openxmlformats.org/drawingml/2006/table">
            <a:tbl>
              <a:tblPr firstRow="1" bandRow="1">
                <a:tableStyleId>{21E4AEA4-8DFA-4A89-87EB-49C32662AFE0}</a:tableStyleId>
              </a:tblPr>
              <a:tblGrid>
                <a:gridCol w="1499454"/>
                <a:gridCol w="214488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(hostTable,3)</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(hostTable,4)</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3,4]</a:t>
                      </a:r>
                      <a:endParaRPr lang="en-US" baseline="-25000" dirty="0"/>
                    </a:p>
                  </a:txBody>
                  <a:tcPr/>
                </a:tc>
              </a:tr>
              <a:tr h="370840">
                <a:tc>
                  <a:txBody>
                    <a:bodyPr/>
                    <a:lstStyle/>
                    <a:p>
                      <a:r>
                        <a:rPr lang="en-US" baseline="0" dirty="0" smtClean="0"/>
                        <a:t>topology</a:t>
                      </a:r>
                      <a:endParaRPr lang="en-US" baseline="0" dirty="0"/>
                    </a:p>
                  </a:txBody>
                  <a:tcPr/>
                </a:tc>
                <a:tc>
                  <a:txBody>
                    <a:bodyPr/>
                    <a:lstStyle/>
                    <a:p>
                      <a:r>
                        <a:rPr lang="en-US" baseline="0" dirty="0" smtClean="0"/>
                        <a:t>[false,1,2],[false,3,4]</a:t>
                      </a:r>
                      <a:endParaRPr lang="en-US" baseline="0" dirty="0"/>
                    </a:p>
                  </a:txBody>
                  <a:tcPr/>
                </a:tc>
              </a:tr>
            </a:tbl>
          </a:graphicData>
        </a:graphic>
      </p:graphicFrame>
      <p:sp>
        <p:nvSpPr>
          <p:cNvPr id="38" name="Rectangle 37"/>
          <p:cNvSpPr/>
          <p:nvPr/>
        </p:nvSpPr>
        <p:spPr>
          <a:xfrm>
            <a:off x="5133389" y="924735"/>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Tree>
    <p:extLst>
      <p:ext uri="{BB962C8B-B14F-4D97-AF65-F5344CB8AC3E}">
        <p14:creationId xmlns:p14="http://schemas.microsoft.com/office/powerpoint/2010/main" val="17054405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smtClean="0">
                <a:ea typeface="ＭＳ Ｐゴシック" charset="0"/>
                <a:cs typeface="ＭＳ Ｐゴシック" charset="0"/>
              </a:rPr>
              <a:t>OpenDaylight</a:t>
            </a:r>
            <a:r>
              <a:rPr lang="en-US" sz="3600" dirty="0" smtClean="0">
                <a:ea typeface="ＭＳ Ｐゴシック" charset="0"/>
                <a:cs typeface="ＭＳ Ｐゴシック" charset="0"/>
              </a:rPr>
              <a:t> Architecture</a:t>
            </a:r>
            <a:endParaRPr lang="en-US" sz="1400" dirty="0"/>
          </a:p>
        </p:txBody>
      </p:sp>
      <p:sp>
        <p:nvSpPr>
          <p:cNvPr id="48" name="Rectangle 20"/>
          <p:cNvSpPr>
            <a:spLocks noChangeArrowheads="1"/>
          </p:cNvSpPr>
          <p:nvPr/>
        </p:nvSpPr>
        <p:spPr bwMode="auto">
          <a:xfrm>
            <a:off x="190208" y="2209800"/>
            <a:ext cx="8839200" cy="2159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lumMod val="50000"/>
              </a:srgbClr>
            </a:solidFill>
            <a:prstDash val="solid"/>
            <a:miter lim="800000"/>
          </a:ln>
          <a:effectLst/>
          <a:extLst/>
        </p:spPr>
        <p:txBody>
          <a:bodyPr lIns="45720" rIns="45720" anchor="b"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44546A">
                    <a:lumMod val="75000"/>
                  </a:srgbClr>
                </a:solidFill>
                <a:effectLst/>
                <a:uLnTx/>
                <a:uFillTx/>
                <a:latin typeface="Calibri"/>
                <a:ea typeface="+mn-ea"/>
                <a:cs typeface="Calibri"/>
              </a:rPr>
              <a:t>Controller</a:t>
            </a:r>
            <a:endParaRPr kumimoji="0" lang="en-US" sz="1600" b="0" i="0" u="none" strike="noStrike" kern="0" cap="none" spc="0" normalizeH="0" baseline="0" noProof="0" dirty="0">
              <a:ln>
                <a:noFill/>
              </a:ln>
              <a:solidFill>
                <a:srgbClr val="44546A">
                  <a:lumMod val="75000"/>
                </a:srgbClr>
              </a:solidFill>
              <a:effectLst/>
              <a:uLnTx/>
              <a:uFillTx/>
              <a:latin typeface="Calibri"/>
              <a:ea typeface="+mn-ea"/>
              <a:cs typeface="Calibri"/>
            </a:endParaRPr>
          </a:p>
        </p:txBody>
      </p:sp>
      <p:sp>
        <p:nvSpPr>
          <p:cNvPr id="49" name="Rectangle 20"/>
          <p:cNvSpPr>
            <a:spLocks noChangeArrowheads="1"/>
          </p:cNvSpPr>
          <p:nvPr/>
        </p:nvSpPr>
        <p:spPr bwMode="auto">
          <a:xfrm>
            <a:off x="342611" y="3606800"/>
            <a:ext cx="8483599" cy="381000"/>
          </a:xfrm>
          <a:prstGeom prst="rect">
            <a:avLst/>
          </a:prstGeom>
          <a:solidFill>
            <a:srgbClr val="FFFFFF"/>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17375E"/>
                </a:solidFill>
                <a:effectLst/>
                <a:uLnTx/>
                <a:uFillTx/>
                <a:latin typeface="Calibri"/>
                <a:ea typeface="+mn-ea"/>
                <a:cs typeface="Calibri"/>
              </a:rPr>
              <a:t>Model-Driven SAL (MD-SAL)</a:t>
            </a:r>
          </a:p>
        </p:txBody>
      </p:sp>
      <p:sp>
        <p:nvSpPr>
          <p:cNvPr id="50" name="Rounded Rectangle 49"/>
          <p:cNvSpPr/>
          <p:nvPr/>
        </p:nvSpPr>
        <p:spPr bwMode="auto">
          <a:xfrm>
            <a:off x="342609"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Protocol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1" name="Rounded Rectangle 50"/>
          <p:cNvSpPr/>
          <p:nvPr/>
        </p:nvSpPr>
        <p:spPr bwMode="auto">
          <a:xfrm>
            <a:off x="7708608" y="2616200"/>
            <a:ext cx="11176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RESTCONF</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2" name="Rounded Rectangle 51"/>
          <p:cNvSpPr/>
          <p:nvPr/>
        </p:nvSpPr>
        <p:spPr bwMode="auto">
          <a:xfrm>
            <a:off x="3238208" y="2336800"/>
            <a:ext cx="1143000" cy="3810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NETCONF SERVER </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3" name="Rectangle 20"/>
          <p:cNvSpPr>
            <a:spLocks noChangeArrowheads="1"/>
          </p:cNvSpPr>
          <p:nvPr/>
        </p:nvSpPr>
        <p:spPr bwMode="auto">
          <a:xfrm>
            <a:off x="393408" y="13462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54" name="Rectangle 20"/>
          <p:cNvSpPr>
            <a:spLocks noChangeArrowheads="1"/>
          </p:cNvSpPr>
          <p:nvPr/>
        </p:nvSpPr>
        <p:spPr bwMode="auto">
          <a:xfrm>
            <a:off x="6997408" y="13208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55" name="Up-Down Arrow 54"/>
          <p:cNvSpPr/>
          <p:nvPr/>
        </p:nvSpPr>
        <p:spPr>
          <a:xfrm>
            <a:off x="67180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56" name="Up-Down Arrow 55"/>
          <p:cNvSpPr/>
          <p:nvPr/>
        </p:nvSpPr>
        <p:spPr>
          <a:xfrm>
            <a:off x="5117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57" name="Rounded Rectangle 56"/>
          <p:cNvSpPr/>
          <p:nvPr/>
        </p:nvSpPr>
        <p:spPr bwMode="auto">
          <a:xfrm>
            <a:off x="62608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Calibri"/>
              </a:rPr>
              <a:t>App/Service Plugin</a:t>
            </a:r>
          </a:p>
        </p:txBody>
      </p:sp>
      <p:sp>
        <p:nvSpPr>
          <p:cNvPr id="58" name="Rounded Rectangle 57"/>
          <p:cNvSpPr/>
          <p:nvPr/>
        </p:nvSpPr>
        <p:spPr bwMode="auto">
          <a:xfrm>
            <a:off x="46606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App/Service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9" name="TextBox 58"/>
          <p:cNvSpPr txBox="1"/>
          <p:nvPr/>
        </p:nvSpPr>
        <p:spPr>
          <a:xfrm>
            <a:off x="5778210" y="2616200"/>
            <a:ext cx="359481" cy="369332"/>
          </a:xfrm>
          <a:prstGeom prst="rect">
            <a:avLst/>
          </a:prstGeom>
          <a:noFill/>
        </p:spPr>
        <p:txBody>
          <a:bodyPr wrap="none" rtlCol="0">
            <a:spAutoFit/>
          </a:bodyPr>
          <a:lstStyle/>
          <a:p>
            <a:r>
              <a:rPr lang="en-US" dirty="0" smtClean="0">
                <a:latin typeface="Calibri"/>
                <a:cs typeface="Calibri"/>
              </a:rPr>
              <a:t>...</a:t>
            </a:r>
            <a:endParaRPr lang="en-US" dirty="0">
              <a:latin typeface="Calibri"/>
              <a:cs typeface="Calibri"/>
            </a:endParaRPr>
          </a:p>
        </p:txBody>
      </p:sp>
      <p:sp>
        <p:nvSpPr>
          <p:cNvPr id="60" name="TextBox 59"/>
          <p:cNvSpPr txBox="1"/>
          <p:nvPr/>
        </p:nvSpPr>
        <p:spPr>
          <a:xfrm>
            <a:off x="1438102" y="2616200"/>
            <a:ext cx="359481" cy="369332"/>
          </a:xfrm>
          <a:prstGeom prst="rect">
            <a:avLst/>
          </a:prstGeom>
          <a:noFill/>
        </p:spPr>
        <p:txBody>
          <a:bodyPr wrap="none" rtlCol="0">
            <a:spAutoFit/>
          </a:bodyPr>
          <a:lstStyle/>
          <a:p>
            <a:r>
              <a:rPr lang="en-US" dirty="0" smtClean="0">
                <a:latin typeface="Calibri"/>
                <a:cs typeface="Calibri"/>
              </a:rPr>
              <a:t>...</a:t>
            </a:r>
            <a:endParaRPr lang="en-US" dirty="0">
              <a:latin typeface="Calibri"/>
              <a:cs typeface="Calibri"/>
            </a:endParaRPr>
          </a:p>
        </p:txBody>
      </p:sp>
      <p:sp>
        <p:nvSpPr>
          <p:cNvPr id="61" name="Rounded Rectangle 60"/>
          <p:cNvSpPr/>
          <p:nvPr/>
        </p:nvSpPr>
        <p:spPr bwMode="auto">
          <a:xfrm>
            <a:off x="18920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Protocol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2" name="Up-Down Arrow 61"/>
          <p:cNvSpPr/>
          <p:nvPr/>
        </p:nvSpPr>
        <p:spPr>
          <a:xfrm>
            <a:off x="2323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3" name="Up-Down Arrow 62"/>
          <p:cNvSpPr/>
          <p:nvPr/>
        </p:nvSpPr>
        <p:spPr>
          <a:xfrm>
            <a:off x="799809"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4" name="Rounded Rectangle 63"/>
          <p:cNvSpPr/>
          <p:nvPr/>
        </p:nvSpPr>
        <p:spPr bwMode="auto">
          <a:xfrm>
            <a:off x="3238208" y="2895600"/>
            <a:ext cx="1143000" cy="5334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err="1" smtClean="0">
                <a:ln>
                  <a:noFill/>
                </a:ln>
                <a:solidFill>
                  <a:srgbClr val="000000"/>
                </a:solidFill>
                <a:effectLst/>
                <a:uLnTx/>
                <a:uFillTx/>
                <a:latin typeface="Calibri"/>
                <a:ea typeface="+mn-ea"/>
                <a:cs typeface="Calibri"/>
              </a:rPr>
              <a:t>Config</a:t>
            </a: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 Subsystem</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5" name="Up-Down Arrow 64"/>
          <p:cNvSpPr/>
          <p:nvPr/>
        </p:nvSpPr>
        <p:spPr>
          <a:xfrm>
            <a:off x="23238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6" name="Up-Down Arrow 65"/>
          <p:cNvSpPr/>
          <p:nvPr/>
        </p:nvSpPr>
        <p:spPr>
          <a:xfrm>
            <a:off x="799810" y="1905000"/>
            <a:ext cx="228601"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7" name="Rectangle 20"/>
          <p:cNvSpPr>
            <a:spLocks noChangeArrowheads="1"/>
          </p:cNvSpPr>
          <p:nvPr/>
        </p:nvSpPr>
        <p:spPr bwMode="auto">
          <a:xfrm>
            <a:off x="1561809" y="4673600"/>
            <a:ext cx="1752600" cy="4572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Messaging</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8" name="Can 67"/>
          <p:cNvSpPr/>
          <p:nvPr/>
        </p:nvSpPr>
        <p:spPr>
          <a:xfrm>
            <a:off x="5067008" y="4673600"/>
            <a:ext cx="1752600" cy="457200"/>
          </a:xfrm>
          <a:prstGeom prst="can">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Text" lastClr="000000"/>
                </a:solidFill>
                <a:effectLst/>
                <a:uLnTx/>
                <a:uFillTx/>
                <a:latin typeface="Calibri"/>
                <a:ea typeface="+mn-ea"/>
                <a:cs typeface="Calibri"/>
              </a:rPr>
              <a:t>Data Store</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Calibri"/>
            </a:endParaRPr>
          </a:p>
        </p:txBody>
      </p:sp>
      <p:sp>
        <p:nvSpPr>
          <p:cNvPr id="69" name="Up-Down Arrow 68"/>
          <p:cNvSpPr/>
          <p:nvPr/>
        </p:nvSpPr>
        <p:spPr>
          <a:xfrm>
            <a:off x="5829008"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70" name="Up-Down Arrow 69"/>
          <p:cNvSpPr/>
          <p:nvPr/>
        </p:nvSpPr>
        <p:spPr>
          <a:xfrm>
            <a:off x="2323809"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71" name="Rectangle 20"/>
          <p:cNvSpPr>
            <a:spLocks noChangeArrowheads="1"/>
          </p:cNvSpPr>
          <p:nvPr/>
        </p:nvSpPr>
        <p:spPr bwMode="auto">
          <a:xfrm>
            <a:off x="1485609"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Remote Controller Instance</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72" name="Rectangle 20"/>
          <p:cNvSpPr>
            <a:spLocks noChangeArrowheads="1"/>
          </p:cNvSpPr>
          <p:nvPr/>
        </p:nvSpPr>
        <p:spPr bwMode="auto">
          <a:xfrm>
            <a:off x="4990808"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Remote Controller Instance</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cxnSp>
        <p:nvCxnSpPr>
          <p:cNvPr id="73" name="Straight Arrow Connector 72"/>
          <p:cNvCxnSpPr>
            <a:stCxn id="67" idx="2"/>
            <a:endCxn id="71" idx="0"/>
          </p:cNvCxnSpPr>
          <p:nvPr/>
        </p:nvCxnSpPr>
        <p:spPr>
          <a:xfrm>
            <a:off x="2438109"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4" name="Straight Arrow Connector 73"/>
          <p:cNvCxnSpPr/>
          <p:nvPr/>
        </p:nvCxnSpPr>
        <p:spPr>
          <a:xfrm>
            <a:off x="2857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5" name="Straight Arrow Connector 74"/>
          <p:cNvCxnSpPr/>
          <p:nvPr/>
        </p:nvCxnSpPr>
        <p:spPr>
          <a:xfrm flipV="1">
            <a:off x="2857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6" name="Straight Arrow Connector 75"/>
          <p:cNvCxnSpPr>
            <a:stCxn id="72" idx="0"/>
            <a:endCxn id="68" idx="3"/>
          </p:cNvCxnSpPr>
          <p:nvPr/>
        </p:nvCxnSpPr>
        <p:spPr>
          <a:xfrm flipV="1">
            <a:off x="5943308"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sp>
        <p:nvSpPr>
          <p:cNvPr id="77" name="TextBox 76"/>
          <p:cNvSpPr txBox="1">
            <a:spLocks noChangeArrowheads="1"/>
          </p:cNvSpPr>
          <p:nvPr/>
        </p:nvSpPr>
        <p:spPr bwMode="auto">
          <a:xfrm>
            <a:off x="9537408" y="1397002"/>
            <a:ext cx="2133600" cy="368819"/>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p:spPr>
        <p:txBody>
          <a:bodyPr wrap="square">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Calibri"/>
                <a:ea typeface="+mn-ea"/>
                <a:cs typeface="Calibri"/>
              </a:rPr>
              <a:t>Network Applications Orchestration &amp; Services</a:t>
            </a:r>
          </a:p>
        </p:txBody>
      </p:sp>
      <p:sp>
        <p:nvSpPr>
          <p:cNvPr id="78" name="TextBox 77"/>
          <p:cNvSpPr txBox="1">
            <a:spLocks noChangeArrowheads="1"/>
          </p:cNvSpPr>
          <p:nvPr/>
        </p:nvSpPr>
        <p:spPr bwMode="auto">
          <a:xfrm>
            <a:off x="9537408" y="3558118"/>
            <a:ext cx="2116667" cy="480483"/>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a:extLst/>
        </p:spPr>
        <p:txBody>
          <a:bodyPr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a:ea typeface="+mn-ea"/>
                <a:cs typeface="Calibri"/>
              </a:rPr>
              <a:t>Controller Platform</a:t>
            </a:r>
          </a:p>
        </p:txBody>
      </p:sp>
      <p:sp>
        <p:nvSpPr>
          <p:cNvPr id="79" name="TextBox 78"/>
          <p:cNvSpPr txBox="1">
            <a:spLocks noChangeArrowheads="1"/>
          </p:cNvSpPr>
          <p:nvPr/>
        </p:nvSpPr>
        <p:spPr bwMode="auto">
          <a:xfrm>
            <a:off x="9537408" y="2616200"/>
            <a:ext cx="2133600" cy="5080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wrap="none" anchor="ctr" anchorCtr="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000000"/>
                </a:solidFill>
                <a:effectLst/>
                <a:uLnTx/>
                <a:uFillTx/>
                <a:latin typeface="Calibri"/>
                <a:ea typeface="+mn-ea"/>
                <a:cs typeface="Calibri"/>
              </a:rPr>
              <a:t>Plugins &amp; Applications</a:t>
            </a:r>
            <a:endParaRPr kumimoji="0" lang="en-US" sz="1100" b="0" i="0" u="none" strike="noStrike" kern="0" cap="none" spc="0" normalizeH="0" baseline="0" noProof="0" dirty="0">
              <a:ln>
                <a:noFill/>
              </a:ln>
              <a:solidFill>
                <a:srgbClr val="000000"/>
              </a:solidFill>
              <a:effectLst/>
              <a:uLnTx/>
              <a:uFillTx/>
              <a:latin typeface="Calibri"/>
              <a:ea typeface="+mn-ea"/>
              <a:cs typeface="Calibri"/>
            </a:endParaRPr>
          </a:p>
        </p:txBody>
      </p:sp>
      <p:sp>
        <p:nvSpPr>
          <p:cNvPr id="80" name="TextBox 79"/>
          <p:cNvSpPr txBox="1">
            <a:spLocks noChangeArrowheads="1"/>
          </p:cNvSpPr>
          <p:nvPr/>
        </p:nvSpPr>
        <p:spPr bwMode="auto">
          <a:xfrm>
            <a:off x="9537408" y="4749801"/>
            <a:ext cx="2116667" cy="480483"/>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a:extLst/>
        </p:spPr>
        <p:txBody>
          <a:bodyPr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Calibri"/>
              </a:rPr>
              <a:t>Clustering</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Calibri"/>
            </a:endParaRPr>
          </a:p>
        </p:txBody>
      </p:sp>
      <p:sp>
        <p:nvSpPr>
          <p:cNvPr id="81" name="Rectangle 20"/>
          <p:cNvSpPr>
            <a:spLocks noChangeArrowheads="1"/>
          </p:cNvSpPr>
          <p:nvPr/>
        </p:nvSpPr>
        <p:spPr bwMode="auto">
          <a:xfrm>
            <a:off x="291808" y="14224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2" name="Rectangle 20"/>
          <p:cNvSpPr>
            <a:spLocks noChangeArrowheads="1"/>
          </p:cNvSpPr>
          <p:nvPr/>
        </p:nvSpPr>
        <p:spPr bwMode="auto">
          <a:xfrm>
            <a:off x="190208" y="15240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3" name="Rectangle 20"/>
          <p:cNvSpPr>
            <a:spLocks noChangeArrowheads="1"/>
          </p:cNvSpPr>
          <p:nvPr/>
        </p:nvSpPr>
        <p:spPr bwMode="auto">
          <a:xfrm>
            <a:off x="6895808" y="14224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4" name="Rectangle 20"/>
          <p:cNvSpPr>
            <a:spLocks noChangeArrowheads="1"/>
          </p:cNvSpPr>
          <p:nvPr/>
        </p:nvSpPr>
        <p:spPr bwMode="auto">
          <a:xfrm>
            <a:off x="6794208" y="15240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5" name="Up-Down Arrow 84"/>
          <p:cNvSpPr/>
          <p:nvPr/>
        </p:nvSpPr>
        <p:spPr>
          <a:xfrm>
            <a:off x="82166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86" name="Up-Down Arrow 85"/>
          <p:cNvSpPr/>
          <p:nvPr/>
        </p:nvSpPr>
        <p:spPr>
          <a:xfrm>
            <a:off x="82166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43" name="Rectangle 42"/>
          <p:cNvSpPr/>
          <p:nvPr/>
        </p:nvSpPr>
        <p:spPr>
          <a:xfrm>
            <a:off x="0" y="6152482"/>
            <a:ext cx="8910669" cy="307777"/>
          </a:xfrm>
          <a:prstGeom prst="rect">
            <a:avLst/>
          </a:prstGeom>
        </p:spPr>
        <p:txBody>
          <a:bodyPr wrap="square">
            <a:spAutoFit/>
          </a:bodyPr>
          <a:lstStyle/>
          <a:p>
            <a:r>
              <a:rPr lang="en-US" sz="1400" i="1" baseline="0" dirty="0" smtClean="0"/>
              <a:t>Source: Ed </a:t>
            </a:r>
            <a:r>
              <a:rPr lang="en-US" sz="1400" i="1" baseline="0" dirty="0" err="1" smtClean="0"/>
              <a:t>Warnicke</a:t>
            </a:r>
            <a:r>
              <a:rPr lang="en-US" sz="1400" i="1" baseline="0" dirty="0" smtClean="0"/>
              <a:t>, July 27, 2015. </a:t>
            </a:r>
            <a:endParaRPr lang="en-US" sz="1400" i="1" baseline="0" dirty="0"/>
          </a:p>
        </p:txBody>
      </p:sp>
      <p:sp>
        <p:nvSpPr>
          <p:cNvPr id="44" name="Slide Number Placeholder 9"/>
          <p:cNvSpPr txBox="1">
            <a:spLocks/>
          </p:cNvSpPr>
          <p:nvPr/>
        </p:nvSpPr>
        <p:spPr>
          <a:xfrm>
            <a:off x="72390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smtClean="0"/>
              <a:pPr>
                <a:defRPr/>
              </a:pPr>
              <a:t>7</a:t>
            </a:fld>
            <a:endParaRPr lang="en-US" dirty="0">
              <a:solidFill>
                <a:schemeClr val="bg2"/>
              </a:solidFill>
            </a:endParaRPr>
          </a:p>
        </p:txBody>
      </p:sp>
    </p:spTree>
    <p:extLst>
      <p:ext uri="{BB962C8B-B14F-4D97-AF65-F5344CB8AC3E}">
        <p14:creationId xmlns:p14="http://schemas.microsoft.com/office/powerpoint/2010/main" val="30039292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Using Dependency Table</a:t>
            </a:r>
            <a:endParaRPr lang="en-US" sz="3600" dirty="0"/>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70</a:t>
            </a:fld>
            <a:endParaRPr lang="en-US" dirty="0">
              <a:solidFill>
                <a:schemeClr val="bg2"/>
              </a:solidFill>
            </a:endParaRPr>
          </a:p>
        </p:txBody>
      </p:sp>
      <p:sp>
        <p:nvSpPr>
          <p:cNvPr id="7" name="AutoShape 4"/>
          <p:cNvSpPr>
            <a:spLocks/>
          </p:cNvSpPr>
          <p:nvPr/>
        </p:nvSpPr>
        <p:spPr bwMode="auto">
          <a:xfrm>
            <a:off x="944060" y="960772"/>
            <a:ext cx="2160384"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TcpDsd</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8" name="Line 5"/>
          <p:cNvSpPr>
            <a:spLocks noChangeShapeType="1"/>
          </p:cNvSpPr>
          <p:nvPr/>
        </p:nvSpPr>
        <p:spPr bwMode="auto">
          <a:xfrm>
            <a:off x="1984856" y="1833055"/>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9" name="Rectangle 6"/>
          <p:cNvSpPr>
            <a:spLocks/>
          </p:cNvSpPr>
          <p:nvPr/>
        </p:nvSpPr>
        <p:spPr bwMode="auto">
          <a:xfrm>
            <a:off x="2024493" y="193133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10" name="Oval 7"/>
          <p:cNvSpPr>
            <a:spLocks/>
          </p:cNvSpPr>
          <p:nvPr/>
        </p:nvSpPr>
        <p:spPr bwMode="auto">
          <a:xfrm>
            <a:off x="1394310" y="2615774"/>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12" name="Rectangle 9"/>
          <p:cNvSpPr>
            <a:spLocks/>
          </p:cNvSpPr>
          <p:nvPr/>
        </p:nvSpPr>
        <p:spPr bwMode="auto">
          <a:xfrm>
            <a:off x="1480378" y="5604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13" name="Line 10"/>
          <p:cNvSpPr>
            <a:spLocks noChangeShapeType="1"/>
          </p:cNvSpPr>
          <p:nvPr/>
        </p:nvSpPr>
        <p:spPr bwMode="auto">
          <a:xfrm flipH="1">
            <a:off x="1975556" y="3210668"/>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15" name="Rectangle 12"/>
          <p:cNvSpPr>
            <a:spLocks/>
          </p:cNvSpPr>
          <p:nvPr/>
        </p:nvSpPr>
        <p:spPr bwMode="auto">
          <a:xfrm>
            <a:off x="1737629" y="33176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endParaRPr lang="en-US" sz="1400" b="1" baseline="0" dirty="0">
              <a:solidFill>
                <a:srgbClr val="FF0000"/>
              </a:solidFill>
              <a:latin typeface="Menlo Regular" charset="0"/>
              <a:cs typeface="Menlo Regular" charset="0"/>
              <a:sym typeface="Menlo Regular" charset="0"/>
            </a:endParaRPr>
          </a:p>
        </p:txBody>
      </p:sp>
      <p:sp>
        <p:nvSpPr>
          <p:cNvPr id="18" name="Rectangle 9"/>
          <p:cNvSpPr>
            <a:spLocks/>
          </p:cNvSpPr>
          <p:nvPr/>
        </p:nvSpPr>
        <p:spPr bwMode="auto">
          <a:xfrm>
            <a:off x="84666" y="2701572"/>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000000"/>
                </a:solidFill>
                <a:latin typeface="Menlo Regular" charset="0"/>
                <a:cs typeface="Menlo Regular" charset="0"/>
                <a:sym typeface="Menlo Regular" charset="0"/>
              </a:rPr>
              <a:t>?</a:t>
            </a:r>
            <a:endParaRPr lang="en-US" sz="1400" b="1" baseline="0" dirty="0">
              <a:solidFill>
                <a:srgbClr val="000000"/>
              </a:solidFill>
              <a:latin typeface="Menlo Regular" charset="0"/>
              <a:cs typeface="Menlo Regular" charset="0"/>
              <a:sym typeface="Menlo Regular" charset="0"/>
            </a:endParaRPr>
          </a:p>
        </p:txBody>
      </p:sp>
      <p:sp>
        <p:nvSpPr>
          <p:cNvPr id="19" name="Line 5"/>
          <p:cNvSpPr>
            <a:spLocks noChangeShapeType="1"/>
          </p:cNvSpPr>
          <p:nvPr/>
        </p:nvSpPr>
        <p:spPr bwMode="auto">
          <a:xfrm flipH="1">
            <a:off x="324556" y="1651001"/>
            <a:ext cx="1157111" cy="104422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0" name="Rectangle 6"/>
          <p:cNvSpPr>
            <a:spLocks/>
          </p:cNvSpPr>
          <p:nvPr/>
        </p:nvSpPr>
        <p:spPr bwMode="auto">
          <a:xfrm>
            <a:off x="469447" y="195673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true</a:t>
            </a:r>
            <a:endParaRPr lang="en-US" sz="1400" baseline="0" dirty="0">
              <a:latin typeface="Menlo Regular" charset="0"/>
              <a:cs typeface="Menlo Regular" charset="0"/>
              <a:sym typeface="Menlo Regular" charset="0"/>
            </a:endParaRPr>
          </a:p>
        </p:txBody>
      </p:sp>
      <p:sp>
        <p:nvSpPr>
          <p:cNvPr id="22" name="Oval 7"/>
          <p:cNvSpPr>
            <a:spLocks/>
          </p:cNvSpPr>
          <p:nvPr/>
        </p:nvSpPr>
        <p:spPr bwMode="auto">
          <a:xfrm>
            <a:off x="1306821" y="4151063"/>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3" name="Oval 7"/>
          <p:cNvSpPr>
            <a:spLocks/>
          </p:cNvSpPr>
          <p:nvPr/>
        </p:nvSpPr>
        <p:spPr bwMode="auto">
          <a:xfrm>
            <a:off x="2785666" y="4148241"/>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5" name="Line 10"/>
          <p:cNvSpPr>
            <a:spLocks noChangeShapeType="1"/>
          </p:cNvSpPr>
          <p:nvPr/>
        </p:nvSpPr>
        <p:spPr bwMode="auto">
          <a:xfrm>
            <a:off x="2201333" y="3175000"/>
            <a:ext cx="1001888" cy="97366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6" name="Rectangle 12"/>
          <p:cNvSpPr>
            <a:spLocks/>
          </p:cNvSpPr>
          <p:nvPr/>
        </p:nvSpPr>
        <p:spPr bwMode="auto">
          <a:xfrm>
            <a:off x="2581473" y="33430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3</a:t>
            </a:r>
            <a:endParaRPr lang="en-US" sz="1400" b="1" baseline="0" dirty="0">
              <a:solidFill>
                <a:srgbClr val="FF0000"/>
              </a:solidFill>
              <a:latin typeface="Menlo Regular" charset="0"/>
              <a:cs typeface="Menlo Regular" charset="0"/>
              <a:sym typeface="Menlo Regular" charset="0"/>
            </a:endParaRPr>
          </a:p>
        </p:txBody>
      </p:sp>
      <p:sp>
        <p:nvSpPr>
          <p:cNvPr id="27" name="Line 10"/>
          <p:cNvSpPr>
            <a:spLocks noChangeShapeType="1"/>
          </p:cNvSpPr>
          <p:nvPr/>
        </p:nvSpPr>
        <p:spPr bwMode="auto">
          <a:xfrm flipH="1">
            <a:off x="1845733" y="4745957"/>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8" name="Rectangle 9"/>
          <p:cNvSpPr>
            <a:spLocks/>
          </p:cNvSpPr>
          <p:nvPr/>
        </p:nvSpPr>
        <p:spPr bwMode="auto">
          <a:xfrm>
            <a:off x="2987445" y="5601366"/>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path2</a:t>
            </a:r>
            <a:endParaRPr lang="en-US" sz="1400" baseline="0" dirty="0">
              <a:latin typeface="Menlo Regular" charset="0"/>
              <a:cs typeface="Menlo Regular" charset="0"/>
              <a:sym typeface="Menlo Regular" charset="0"/>
            </a:endParaRPr>
          </a:p>
        </p:txBody>
      </p:sp>
      <p:sp>
        <p:nvSpPr>
          <p:cNvPr id="29" name="Line 10"/>
          <p:cNvSpPr>
            <a:spLocks noChangeShapeType="1"/>
          </p:cNvSpPr>
          <p:nvPr/>
        </p:nvSpPr>
        <p:spPr bwMode="auto">
          <a:xfrm flipH="1">
            <a:off x="3366910" y="4743135"/>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30" name="Rectangle 12"/>
          <p:cNvSpPr>
            <a:spLocks/>
          </p:cNvSpPr>
          <p:nvPr/>
        </p:nvSpPr>
        <p:spPr bwMode="auto">
          <a:xfrm>
            <a:off x="3470469" y="4796524"/>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4 </a:t>
            </a:r>
            <a:endParaRPr lang="en-US" sz="1400" b="1" baseline="0" dirty="0">
              <a:solidFill>
                <a:srgbClr val="FF0000"/>
              </a:solidFill>
              <a:latin typeface="Menlo Regular" charset="0"/>
              <a:cs typeface="Menlo Regular" charset="0"/>
              <a:sym typeface="Menlo Regular" charset="0"/>
            </a:endParaRPr>
          </a:p>
        </p:txBody>
      </p:sp>
      <p:sp>
        <p:nvSpPr>
          <p:cNvPr id="32" name="Rectangle 12"/>
          <p:cNvSpPr>
            <a:spLocks/>
          </p:cNvSpPr>
          <p:nvPr/>
        </p:nvSpPr>
        <p:spPr bwMode="auto">
          <a:xfrm>
            <a:off x="1661430" y="4836035"/>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r>
              <a:rPr lang="en-US" sz="1400" baseline="0" dirty="0" smtClean="0">
                <a:latin typeface="Menlo Regular" charset="0"/>
                <a:cs typeface="Menlo Regular" charset="0"/>
                <a:sym typeface="Menlo Regular" charset="0"/>
              </a:rPr>
              <a:t> </a:t>
            </a:r>
            <a:endParaRPr lang="en-US" sz="1400" b="1" baseline="0" dirty="0">
              <a:solidFill>
                <a:srgbClr val="FF0000"/>
              </a:solidFill>
              <a:latin typeface="Menlo Regular" charset="0"/>
              <a:cs typeface="Menlo Regular" charset="0"/>
              <a:sym typeface="Menlo Regular" charset="0"/>
            </a:endParaRPr>
          </a:p>
        </p:txBody>
      </p:sp>
      <p:sp>
        <p:nvSpPr>
          <p:cNvPr id="33" name="Rectangle 12"/>
          <p:cNvSpPr>
            <a:spLocks/>
          </p:cNvSpPr>
          <p:nvPr/>
        </p:nvSpPr>
        <p:spPr bwMode="auto">
          <a:xfrm>
            <a:off x="447877" y="3553491"/>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34" name="Rectangle 12"/>
          <p:cNvSpPr>
            <a:spLocks/>
          </p:cNvSpPr>
          <p:nvPr/>
        </p:nvSpPr>
        <p:spPr bwMode="auto">
          <a:xfrm>
            <a:off x="360387" y="50375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sp>
        <p:nvSpPr>
          <p:cNvPr id="35" name="Rectangle 12"/>
          <p:cNvSpPr>
            <a:spLocks/>
          </p:cNvSpPr>
          <p:nvPr/>
        </p:nvSpPr>
        <p:spPr bwMode="auto">
          <a:xfrm>
            <a:off x="2688722" y="3466002"/>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3)</a:t>
            </a:r>
            <a:endParaRPr lang="en-US" sz="1400" b="1" baseline="0" dirty="0">
              <a:solidFill>
                <a:srgbClr val="FF0000"/>
              </a:solidFill>
              <a:latin typeface="Menlo Regular" charset="0"/>
              <a:cs typeface="Menlo Regular" charset="0"/>
              <a:sym typeface="Menlo Regular" charset="0"/>
            </a:endParaRPr>
          </a:p>
        </p:txBody>
      </p:sp>
      <p:sp>
        <p:nvSpPr>
          <p:cNvPr id="36" name="Rectangle 12"/>
          <p:cNvSpPr>
            <a:spLocks/>
          </p:cNvSpPr>
          <p:nvPr/>
        </p:nvSpPr>
        <p:spPr bwMode="auto">
          <a:xfrm>
            <a:off x="3419676" y="50629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a:t>
            </a:r>
            <a:r>
              <a:rPr lang="en-US" sz="1400" b="1" baseline="0" dirty="0">
                <a:solidFill>
                  <a:srgbClr val="FF0000"/>
                </a:solidFill>
                <a:latin typeface="Menlo Regular" charset="0"/>
                <a:cs typeface="Menlo Regular" charset="0"/>
                <a:sym typeface="Menlo Regular" charset="0"/>
              </a:rPr>
              <a:t>4</a:t>
            </a:r>
            <a:r>
              <a:rPr lang="en-US" sz="1400" b="1" baseline="0" dirty="0" smtClean="0">
                <a:solidFill>
                  <a:srgbClr val="FF0000"/>
                </a:solidFill>
                <a:latin typeface="Menlo Regular" charset="0"/>
                <a:cs typeface="Menlo Regular" charset="0"/>
                <a:sym typeface="Menlo Regular" charset="0"/>
              </a:rPr>
              <a:t>)</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37" name="Table 36"/>
          <p:cNvGraphicFramePr>
            <a:graphicFrameLocks noGrp="1"/>
          </p:cNvGraphicFramePr>
          <p:nvPr>
            <p:extLst>
              <p:ext uri="{D42A27DB-BD31-4B8C-83A1-F6EECF244321}">
                <p14:modId xmlns:p14="http://schemas.microsoft.com/office/powerpoint/2010/main" val="3023619343"/>
              </p:ext>
            </p:extLst>
          </p:nvPr>
        </p:nvGraphicFramePr>
        <p:xfrm>
          <a:off x="4935212" y="1611918"/>
          <a:ext cx="3644343" cy="2225040"/>
        </p:xfrm>
        <a:graphic>
          <a:graphicData uri="http://schemas.openxmlformats.org/drawingml/2006/table">
            <a:tbl>
              <a:tblPr firstRow="1" bandRow="1">
                <a:tableStyleId>{21E4AEA4-8DFA-4A89-87EB-49C32662AFE0}</a:tableStyleId>
              </a:tblPr>
              <a:tblGrid>
                <a:gridCol w="1499454"/>
                <a:gridCol w="214488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(hostTable,3)</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(hostTable,4)</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3,4]</a:t>
                      </a:r>
                      <a:endParaRPr lang="en-US" baseline="-25000" dirty="0"/>
                    </a:p>
                  </a:txBody>
                  <a:tcPr/>
                </a:tc>
              </a:tr>
              <a:tr h="370840">
                <a:tc>
                  <a:txBody>
                    <a:bodyPr/>
                    <a:lstStyle/>
                    <a:p>
                      <a:r>
                        <a:rPr lang="en-US" baseline="0" dirty="0" smtClean="0"/>
                        <a:t>topology</a:t>
                      </a:r>
                      <a:endParaRPr lang="en-US" baseline="0" dirty="0"/>
                    </a:p>
                  </a:txBody>
                  <a:tcPr/>
                </a:tc>
                <a:tc>
                  <a:txBody>
                    <a:bodyPr/>
                    <a:lstStyle/>
                    <a:p>
                      <a:r>
                        <a:rPr lang="en-US" baseline="0" dirty="0" smtClean="0"/>
                        <a:t>[false,1,2],[false,3,4]</a:t>
                      </a:r>
                      <a:endParaRPr lang="en-US" baseline="0" dirty="0"/>
                    </a:p>
                  </a:txBody>
                  <a:tcPr/>
                </a:tc>
              </a:tr>
            </a:tbl>
          </a:graphicData>
        </a:graphic>
      </p:graphicFrame>
      <p:sp>
        <p:nvSpPr>
          <p:cNvPr id="38" name="Rectangle 37"/>
          <p:cNvSpPr/>
          <p:nvPr/>
        </p:nvSpPr>
        <p:spPr>
          <a:xfrm>
            <a:off x="5133389" y="924735"/>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
        <p:nvSpPr>
          <p:cNvPr id="31" name="Rectangle 30"/>
          <p:cNvSpPr/>
          <p:nvPr/>
        </p:nvSpPr>
        <p:spPr>
          <a:xfrm>
            <a:off x="4930470" y="4172620"/>
            <a:ext cx="4015974" cy="461665"/>
          </a:xfrm>
          <a:prstGeom prst="rect">
            <a:avLst/>
          </a:prstGeom>
        </p:spPr>
        <p:txBody>
          <a:bodyPr wrap="square">
            <a:spAutoFit/>
          </a:bodyPr>
          <a:lstStyle/>
          <a:p>
            <a:r>
              <a:rPr lang="en-US" baseline="0" dirty="0" smtClean="0"/>
              <a:t>host 4 changes location =&gt;</a:t>
            </a:r>
            <a:endParaRPr lang="en-US" baseline="0" dirty="0"/>
          </a:p>
        </p:txBody>
      </p:sp>
      <p:sp>
        <p:nvSpPr>
          <p:cNvPr id="39" name="Rectangle 38"/>
          <p:cNvSpPr/>
          <p:nvPr/>
        </p:nvSpPr>
        <p:spPr>
          <a:xfrm>
            <a:off x="5128026" y="4706022"/>
            <a:ext cx="4015974" cy="830997"/>
          </a:xfrm>
          <a:prstGeom prst="rect">
            <a:avLst/>
          </a:prstGeom>
        </p:spPr>
        <p:txBody>
          <a:bodyPr wrap="square">
            <a:spAutoFit/>
          </a:bodyPr>
          <a:lstStyle/>
          <a:p>
            <a:r>
              <a:rPr lang="en-US" baseline="0" dirty="0" smtClean="0"/>
              <a:t>Mark all relevant entries as need revalidation.</a:t>
            </a:r>
            <a:endParaRPr lang="en-US" baseline="0" dirty="0"/>
          </a:p>
        </p:txBody>
      </p:sp>
    </p:spTree>
    <p:extLst>
      <p:ext uri="{BB962C8B-B14F-4D97-AF65-F5344CB8AC3E}">
        <p14:creationId xmlns:p14="http://schemas.microsoft.com/office/powerpoint/2010/main" val="1393935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Using Dependency Table</a:t>
            </a:r>
            <a:endParaRPr lang="en-US" sz="3600" dirty="0"/>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71</a:t>
            </a:fld>
            <a:endParaRPr lang="en-US" dirty="0">
              <a:solidFill>
                <a:schemeClr val="bg2"/>
              </a:solidFill>
            </a:endParaRPr>
          </a:p>
        </p:txBody>
      </p:sp>
      <p:sp>
        <p:nvSpPr>
          <p:cNvPr id="7" name="AutoShape 4"/>
          <p:cNvSpPr>
            <a:spLocks/>
          </p:cNvSpPr>
          <p:nvPr/>
        </p:nvSpPr>
        <p:spPr bwMode="auto">
          <a:xfrm>
            <a:off x="944060" y="960772"/>
            <a:ext cx="2160384"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TcpDsd</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8" name="Line 5"/>
          <p:cNvSpPr>
            <a:spLocks noChangeShapeType="1"/>
          </p:cNvSpPr>
          <p:nvPr/>
        </p:nvSpPr>
        <p:spPr bwMode="auto">
          <a:xfrm>
            <a:off x="1984856" y="1833055"/>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9" name="Rectangle 6"/>
          <p:cNvSpPr>
            <a:spLocks/>
          </p:cNvSpPr>
          <p:nvPr/>
        </p:nvSpPr>
        <p:spPr bwMode="auto">
          <a:xfrm>
            <a:off x="2024493" y="193133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10" name="Oval 7"/>
          <p:cNvSpPr>
            <a:spLocks/>
          </p:cNvSpPr>
          <p:nvPr/>
        </p:nvSpPr>
        <p:spPr bwMode="auto">
          <a:xfrm>
            <a:off x="1394310" y="2615774"/>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12" name="Rectangle 9"/>
          <p:cNvSpPr>
            <a:spLocks/>
          </p:cNvSpPr>
          <p:nvPr/>
        </p:nvSpPr>
        <p:spPr bwMode="auto">
          <a:xfrm>
            <a:off x="1480378" y="5604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13" name="Line 10"/>
          <p:cNvSpPr>
            <a:spLocks noChangeShapeType="1"/>
          </p:cNvSpPr>
          <p:nvPr/>
        </p:nvSpPr>
        <p:spPr bwMode="auto">
          <a:xfrm flipH="1">
            <a:off x="1975556" y="3210668"/>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15" name="Rectangle 12"/>
          <p:cNvSpPr>
            <a:spLocks/>
          </p:cNvSpPr>
          <p:nvPr/>
        </p:nvSpPr>
        <p:spPr bwMode="auto">
          <a:xfrm>
            <a:off x="1737629" y="33176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endParaRPr lang="en-US" sz="1400" b="1" baseline="0" dirty="0">
              <a:solidFill>
                <a:srgbClr val="FF0000"/>
              </a:solidFill>
              <a:latin typeface="Menlo Regular" charset="0"/>
              <a:cs typeface="Menlo Regular" charset="0"/>
              <a:sym typeface="Menlo Regular" charset="0"/>
            </a:endParaRPr>
          </a:p>
        </p:txBody>
      </p:sp>
      <p:sp>
        <p:nvSpPr>
          <p:cNvPr id="18" name="Rectangle 9"/>
          <p:cNvSpPr>
            <a:spLocks/>
          </p:cNvSpPr>
          <p:nvPr/>
        </p:nvSpPr>
        <p:spPr bwMode="auto">
          <a:xfrm>
            <a:off x="84666" y="2701572"/>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000000"/>
                </a:solidFill>
                <a:latin typeface="Menlo Regular" charset="0"/>
                <a:cs typeface="Menlo Regular" charset="0"/>
                <a:sym typeface="Menlo Regular" charset="0"/>
              </a:rPr>
              <a:t>?</a:t>
            </a:r>
            <a:endParaRPr lang="en-US" sz="1400" b="1" baseline="0" dirty="0">
              <a:solidFill>
                <a:srgbClr val="000000"/>
              </a:solidFill>
              <a:latin typeface="Menlo Regular" charset="0"/>
              <a:cs typeface="Menlo Regular" charset="0"/>
              <a:sym typeface="Menlo Regular" charset="0"/>
            </a:endParaRPr>
          </a:p>
        </p:txBody>
      </p:sp>
      <p:sp>
        <p:nvSpPr>
          <p:cNvPr id="19" name="Line 5"/>
          <p:cNvSpPr>
            <a:spLocks noChangeShapeType="1"/>
          </p:cNvSpPr>
          <p:nvPr/>
        </p:nvSpPr>
        <p:spPr bwMode="auto">
          <a:xfrm flipH="1">
            <a:off x="324556" y="1651001"/>
            <a:ext cx="1157111" cy="104422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0" name="Rectangle 6"/>
          <p:cNvSpPr>
            <a:spLocks/>
          </p:cNvSpPr>
          <p:nvPr/>
        </p:nvSpPr>
        <p:spPr bwMode="auto">
          <a:xfrm>
            <a:off x="469447" y="195673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true</a:t>
            </a:r>
            <a:endParaRPr lang="en-US" sz="1400" baseline="0" dirty="0">
              <a:latin typeface="Menlo Regular" charset="0"/>
              <a:cs typeface="Menlo Regular" charset="0"/>
              <a:sym typeface="Menlo Regular" charset="0"/>
            </a:endParaRPr>
          </a:p>
        </p:txBody>
      </p:sp>
      <p:sp>
        <p:nvSpPr>
          <p:cNvPr id="22" name="Oval 7"/>
          <p:cNvSpPr>
            <a:spLocks/>
          </p:cNvSpPr>
          <p:nvPr/>
        </p:nvSpPr>
        <p:spPr bwMode="auto">
          <a:xfrm>
            <a:off x="1306821" y="4151063"/>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3" name="Oval 7"/>
          <p:cNvSpPr>
            <a:spLocks/>
          </p:cNvSpPr>
          <p:nvPr/>
        </p:nvSpPr>
        <p:spPr bwMode="auto">
          <a:xfrm>
            <a:off x="2785666" y="4148241"/>
            <a:ext cx="1188022" cy="615498"/>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5" name="Line 10"/>
          <p:cNvSpPr>
            <a:spLocks noChangeShapeType="1"/>
          </p:cNvSpPr>
          <p:nvPr/>
        </p:nvSpPr>
        <p:spPr bwMode="auto">
          <a:xfrm>
            <a:off x="2201333" y="3175000"/>
            <a:ext cx="1001888" cy="97366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6" name="Rectangle 12"/>
          <p:cNvSpPr>
            <a:spLocks/>
          </p:cNvSpPr>
          <p:nvPr/>
        </p:nvSpPr>
        <p:spPr bwMode="auto">
          <a:xfrm>
            <a:off x="2581473" y="33430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3</a:t>
            </a:r>
            <a:endParaRPr lang="en-US" sz="1400" b="1" baseline="0" dirty="0">
              <a:solidFill>
                <a:srgbClr val="FF0000"/>
              </a:solidFill>
              <a:latin typeface="Menlo Regular" charset="0"/>
              <a:cs typeface="Menlo Regular" charset="0"/>
              <a:sym typeface="Menlo Regular" charset="0"/>
            </a:endParaRPr>
          </a:p>
        </p:txBody>
      </p:sp>
      <p:sp>
        <p:nvSpPr>
          <p:cNvPr id="27" name="Line 10"/>
          <p:cNvSpPr>
            <a:spLocks noChangeShapeType="1"/>
          </p:cNvSpPr>
          <p:nvPr/>
        </p:nvSpPr>
        <p:spPr bwMode="auto">
          <a:xfrm flipH="1">
            <a:off x="1845733" y="4745957"/>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8" name="Rectangle 9"/>
          <p:cNvSpPr>
            <a:spLocks/>
          </p:cNvSpPr>
          <p:nvPr/>
        </p:nvSpPr>
        <p:spPr bwMode="auto">
          <a:xfrm>
            <a:off x="2987445" y="5601366"/>
            <a:ext cx="714375" cy="523875"/>
          </a:xfrm>
          <a:prstGeom prst="rect">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path2</a:t>
            </a:r>
            <a:endParaRPr lang="en-US" sz="1400" baseline="0" dirty="0">
              <a:latin typeface="Menlo Regular" charset="0"/>
              <a:cs typeface="Menlo Regular" charset="0"/>
              <a:sym typeface="Menlo Regular" charset="0"/>
            </a:endParaRPr>
          </a:p>
        </p:txBody>
      </p:sp>
      <p:sp>
        <p:nvSpPr>
          <p:cNvPr id="29" name="Line 10"/>
          <p:cNvSpPr>
            <a:spLocks noChangeShapeType="1"/>
          </p:cNvSpPr>
          <p:nvPr/>
        </p:nvSpPr>
        <p:spPr bwMode="auto">
          <a:xfrm flipH="1">
            <a:off x="3366910" y="4743135"/>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30" name="Rectangle 12"/>
          <p:cNvSpPr>
            <a:spLocks/>
          </p:cNvSpPr>
          <p:nvPr/>
        </p:nvSpPr>
        <p:spPr bwMode="auto">
          <a:xfrm>
            <a:off x="3470469" y="4796524"/>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4 </a:t>
            </a:r>
            <a:endParaRPr lang="en-US" sz="1400" b="1" baseline="0" dirty="0">
              <a:solidFill>
                <a:srgbClr val="FF0000"/>
              </a:solidFill>
              <a:latin typeface="Menlo Regular" charset="0"/>
              <a:cs typeface="Menlo Regular" charset="0"/>
              <a:sym typeface="Menlo Regular" charset="0"/>
            </a:endParaRPr>
          </a:p>
        </p:txBody>
      </p:sp>
      <p:sp>
        <p:nvSpPr>
          <p:cNvPr id="32" name="Rectangle 12"/>
          <p:cNvSpPr>
            <a:spLocks/>
          </p:cNvSpPr>
          <p:nvPr/>
        </p:nvSpPr>
        <p:spPr bwMode="auto">
          <a:xfrm>
            <a:off x="1661430" y="4836035"/>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r>
              <a:rPr lang="en-US" sz="1400" baseline="0" dirty="0" smtClean="0">
                <a:latin typeface="Menlo Regular" charset="0"/>
                <a:cs typeface="Menlo Regular" charset="0"/>
                <a:sym typeface="Menlo Regular" charset="0"/>
              </a:rPr>
              <a:t> </a:t>
            </a:r>
            <a:endParaRPr lang="en-US" sz="1400" b="1" baseline="0" dirty="0">
              <a:solidFill>
                <a:srgbClr val="FF0000"/>
              </a:solidFill>
              <a:latin typeface="Menlo Regular" charset="0"/>
              <a:cs typeface="Menlo Regular" charset="0"/>
              <a:sym typeface="Menlo Regular" charset="0"/>
            </a:endParaRPr>
          </a:p>
        </p:txBody>
      </p:sp>
      <p:sp>
        <p:nvSpPr>
          <p:cNvPr id="33" name="Rectangle 12"/>
          <p:cNvSpPr>
            <a:spLocks/>
          </p:cNvSpPr>
          <p:nvPr/>
        </p:nvSpPr>
        <p:spPr bwMode="auto">
          <a:xfrm>
            <a:off x="447877" y="3553491"/>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34" name="Rectangle 12"/>
          <p:cNvSpPr>
            <a:spLocks/>
          </p:cNvSpPr>
          <p:nvPr/>
        </p:nvSpPr>
        <p:spPr bwMode="auto">
          <a:xfrm>
            <a:off x="360387" y="50375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sp>
        <p:nvSpPr>
          <p:cNvPr id="35" name="Rectangle 12"/>
          <p:cNvSpPr>
            <a:spLocks/>
          </p:cNvSpPr>
          <p:nvPr/>
        </p:nvSpPr>
        <p:spPr bwMode="auto">
          <a:xfrm>
            <a:off x="2688722" y="3466002"/>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3)</a:t>
            </a:r>
            <a:endParaRPr lang="en-US" sz="1400" b="1" baseline="0" dirty="0">
              <a:solidFill>
                <a:srgbClr val="FF0000"/>
              </a:solidFill>
              <a:latin typeface="Menlo Regular" charset="0"/>
              <a:cs typeface="Menlo Regular" charset="0"/>
              <a:sym typeface="Menlo Regular" charset="0"/>
            </a:endParaRPr>
          </a:p>
        </p:txBody>
      </p:sp>
      <p:sp>
        <p:nvSpPr>
          <p:cNvPr id="36" name="Rectangle 12"/>
          <p:cNvSpPr>
            <a:spLocks/>
          </p:cNvSpPr>
          <p:nvPr/>
        </p:nvSpPr>
        <p:spPr bwMode="auto">
          <a:xfrm>
            <a:off x="3419676" y="50629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a:t>
            </a:r>
            <a:r>
              <a:rPr lang="en-US" sz="1400" b="1" baseline="0" dirty="0">
                <a:solidFill>
                  <a:srgbClr val="FF0000"/>
                </a:solidFill>
                <a:latin typeface="Menlo Regular" charset="0"/>
                <a:cs typeface="Menlo Regular" charset="0"/>
                <a:sym typeface="Menlo Regular" charset="0"/>
              </a:rPr>
              <a:t>4</a:t>
            </a:r>
            <a:r>
              <a:rPr lang="en-US" sz="1400" b="1" baseline="0" dirty="0" smtClean="0">
                <a:solidFill>
                  <a:srgbClr val="FF0000"/>
                </a:solidFill>
                <a:latin typeface="Menlo Regular" charset="0"/>
                <a:cs typeface="Menlo Regular" charset="0"/>
                <a:sym typeface="Menlo Regular" charset="0"/>
              </a:rPr>
              <a:t>)</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37" name="Table 36"/>
          <p:cNvGraphicFramePr>
            <a:graphicFrameLocks noGrp="1"/>
          </p:cNvGraphicFramePr>
          <p:nvPr>
            <p:extLst>
              <p:ext uri="{D42A27DB-BD31-4B8C-83A1-F6EECF244321}">
                <p14:modId xmlns:p14="http://schemas.microsoft.com/office/powerpoint/2010/main" val="206281297"/>
              </p:ext>
            </p:extLst>
          </p:nvPr>
        </p:nvGraphicFramePr>
        <p:xfrm>
          <a:off x="4935212" y="1611918"/>
          <a:ext cx="3644343" cy="2225040"/>
        </p:xfrm>
        <a:graphic>
          <a:graphicData uri="http://schemas.openxmlformats.org/drawingml/2006/table">
            <a:tbl>
              <a:tblPr firstRow="1" bandRow="1">
                <a:tableStyleId>{21E4AEA4-8DFA-4A89-87EB-49C32662AFE0}</a:tableStyleId>
              </a:tblPr>
              <a:tblGrid>
                <a:gridCol w="1499454"/>
                <a:gridCol w="214488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(hostTable,3)</a:t>
                      </a:r>
                      <a:endParaRPr lang="en-US" baseline="-25000" dirty="0"/>
                    </a:p>
                  </a:txBody>
                  <a:tcPr>
                    <a:solidFill>
                      <a:srgbClr val="FF0000"/>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a:t>
                      </a:r>
                      <a:endParaRPr lang="en-US" baseline="-25000" dirty="0"/>
                    </a:p>
                  </a:txBody>
                  <a:tcPr>
                    <a:solidFill>
                      <a:srgbClr val="FF0000"/>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trike="noStrike" dirty="0" smtClean="0"/>
                        <a:t>(hostTable,4)</a:t>
                      </a:r>
                      <a:endParaRPr lang="en-US" strike="noStrike" baseline="-25000" dirty="0"/>
                    </a:p>
                  </a:txBody>
                  <a:tcPr>
                    <a:solidFill>
                      <a:srgbClr val="FF0000"/>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trike="noStrike" dirty="0" smtClean="0"/>
                        <a:t>[false, 3,4]</a:t>
                      </a:r>
                      <a:endParaRPr lang="en-US" strike="noStrike" baseline="-25000" dirty="0"/>
                    </a:p>
                  </a:txBody>
                  <a:tcPr>
                    <a:solidFill>
                      <a:srgbClr val="FF0000"/>
                    </a:solidFill>
                  </a:tcPr>
                </a:tc>
              </a:tr>
              <a:tr h="370840">
                <a:tc>
                  <a:txBody>
                    <a:bodyPr/>
                    <a:lstStyle/>
                    <a:p>
                      <a:r>
                        <a:rPr lang="en-US" baseline="0" dirty="0" smtClean="0"/>
                        <a:t>topology</a:t>
                      </a:r>
                      <a:endParaRPr lang="en-US" baseline="0" dirty="0"/>
                    </a:p>
                  </a:txBody>
                  <a:tcPr/>
                </a:tc>
                <a:tc>
                  <a:txBody>
                    <a:bodyPr/>
                    <a:lstStyle/>
                    <a:p>
                      <a:r>
                        <a:rPr lang="en-US" baseline="0" dirty="0" smtClean="0"/>
                        <a:t>[false,1,2],</a:t>
                      </a:r>
                      <a:r>
                        <a:rPr lang="en-US" baseline="0" dirty="0" smtClean="0">
                          <a:solidFill>
                            <a:srgbClr val="FF0000"/>
                          </a:solidFill>
                        </a:rPr>
                        <a:t>[false,3,4]</a:t>
                      </a:r>
                      <a:endParaRPr lang="en-US" baseline="0" dirty="0">
                        <a:solidFill>
                          <a:srgbClr val="FF0000"/>
                        </a:solidFill>
                      </a:endParaRPr>
                    </a:p>
                  </a:txBody>
                  <a:tcPr/>
                </a:tc>
              </a:tr>
            </a:tbl>
          </a:graphicData>
        </a:graphic>
      </p:graphicFrame>
      <p:sp>
        <p:nvSpPr>
          <p:cNvPr id="38" name="Rectangle 37"/>
          <p:cNvSpPr/>
          <p:nvPr/>
        </p:nvSpPr>
        <p:spPr>
          <a:xfrm>
            <a:off x="5133389" y="924735"/>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
        <p:nvSpPr>
          <p:cNvPr id="31" name="Rectangle 30"/>
          <p:cNvSpPr/>
          <p:nvPr/>
        </p:nvSpPr>
        <p:spPr>
          <a:xfrm>
            <a:off x="4930470" y="3989177"/>
            <a:ext cx="4015974" cy="461665"/>
          </a:xfrm>
          <a:prstGeom prst="rect">
            <a:avLst/>
          </a:prstGeom>
        </p:spPr>
        <p:txBody>
          <a:bodyPr wrap="square">
            <a:spAutoFit/>
          </a:bodyPr>
          <a:lstStyle/>
          <a:p>
            <a:r>
              <a:rPr lang="en-US" baseline="0" dirty="0" smtClean="0"/>
              <a:t>host 4 changes location =&gt;</a:t>
            </a:r>
            <a:endParaRPr lang="en-US" baseline="0" dirty="0"/>
          </a:p>
        </p:txBody>
      </p:sp>
      <p:sp>
        <p:nvSpPr>
          <p:cNvPr id="39" name="Rectangle 38"/>
          <p:cNvSpPr/>
          <p:nvPr/>
        </p:nvSpPr>
        <p:spPr>
          <a:xfrm>
            <a:off x="5128026" y="4522579"/>
            <a:ext cx="4015974" cy="830997"/>
          </a:xfrm>
          <a:prstGeom prst="rect">
            <a:avLst/>
          </a:prstGeom>
        </p:spPr>
        <p:txBody>
          <a:bodyPr wrap="square">
            <a:spAutoFit/>
          </a:bodyPr>
          <a:lstStyle/>
          <a:p>
            <a:r>
              <a:rPr lang="en-US" baseline="0" dirty="0" smtClean="0"/>
              <a:t>Mark all relevant entries as need revalidation.</a:t>
            </a:r>
            <a:endParaRPr lang="en-US" baseline="0" dirty="0"/>
          </a:p>
        </p:txBody>
      </p:sp>
      <p:sp>
        <p:nvSpPr>
          <p:cNvPr id="41" name="Rectangle 40"/>
          <p:cNvSpPr/>
          <p:nvPr/>
        </p:nvSpPr>
        <p:spPr>
          <a:xfrm>
            <a:off x="5113915" y="5338201"/>
            <a:ext cx="4015974" cy="1200328"/>
          </a:xfrm>
          <a:prstGeom prst="rect">
            <a:avLst/>
          </a:prstGeom>
        </p:spPr>
        <p:txBody>
          <a:bodyPr wrap="square">
            <a:spAutoFit/>
          </a:bodyPr>
          <a:lstStyle/>
          <a:p>
            <a:r>
              <a:rPr lang="en-US" baseline="0" dirty="0" smtClean="0"/>
              <a:t>Background re-validation process re-runs packets at marked leaves.</a:t>
            </a:r>
            <a:endParaRPr lang="en-US" baseline="0" dirty="0"/>
          </a:p>
        </p:txBody>
      </p:sp>
    </p:spTree>
    <p:extLst>
      <p:ext uri="{BB962C8B-B14F-4D97-AF65-F5344CB8AC3E}">
        <p14:creationId xmlns:p14="http://schemas.microsoft.com/office/powerpoint/2010/main" val="20953337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Maple/ASU Components</a:t>
            </a:r>
            <a:endParaRPr lang="en-US" sz="3600" dirty="0"/>
          </a:p>
        </p:txBody>
      </p:sp>
      <p:pic>
        <p:nvPicPr>
          <p:cNvPr id="2" name="Picture 1"/>
          <p:cNvPicPr>
            <a:picLocks noChangeAspect="1"/>
          </p:cNvPicPr>
          <p:nvPr/>
        </p:nvPicPr>
        <p:blipFill>
          <a:blip r:embed="rId3"/>
          <a:stretch>
            <a:fillRect/>
          </a:stretch>
        </p:blipFill>
        <p:spPr>
          <a:xfrm>
            <a:off x="0" y="874127"/>
            <a:ext cx="9144000" cy="5595281"/>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72</a:t>
            </a:fld>
            <a:endParaRPr lang="en-US" dirty="0">
              <a:solidFill>
                <a:schemeClr val="bg2"/>
              </a:solidFill>
            </a:endParaRPr>
          </a:p>
        </p:txBody>
      </p:sp>
    </p:spTree>
    <p:extLst>
      <p:ext uri="{BB962C8B-B14F-4D97-AF65-F5344CB8AC3E}">
        <p14:creationId xmlns:p14="http://schemas.microsoft.com/office/powerpoint/2010/main" val="941237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Evaluations: Time to Recover from Failures </a:t>
            </a:r>
            <a:endParaRPr lang="en-US" sz="3600" dirty="0"/>
          </a:p>
        </p:txBody>
      </p:sp>
      <p:pic>
        <p:nvPicPr>
          <p:cNvPr id="2" name="Picture 1"/>
          <p:cNvPicPr>
            <a:picLocks noChangeAspect="1"/>
          </p:cNvPicPr>
          <p:nvPr/>
        </p:nvPicPr>
        <p:blipFill>
          <a:blip r:embed="rId3"/>
          <a:stretch>
            <a:fillRect/>
          </a:stretch>
        </p:blipFill>
        <p:spPr>
          <a:xfrm>
            <a:off x="1801062" y="990600"/>
            <a:ext cx="6022137" cy="4516603"/>
          </a:xfrm>
          <a:prstGeom prst="rect">
            <a:avLst/>
          </a:prstGeom>
        </p:spPr>
      </p:pic>
      <p:sp>
        <p:nvSpPr>
          <p:cNvPr id="4" name="Rectangle 3"/>
          <p:cNvSpPr/>
          <p:nvPr/>
        </p:nvSpPr>
        <p:spPr>
          <a:xfrm>
            <a:off x="1079112" y="5592870"/>
            <a:ext cx="7041760" cy="877819"/>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sz="2800" baseline="0" dirty="0"/>
              <a:t>Maple: 6x,2x,3x improvement over </a:t>
            </a:r>
            <a:r>
              <a:rPr lang="en-US" sz="2800" baseline="0" dirty="0" smtClean="0"/>
              <a:t>Floodlight!</a:t>
            </a:r>
            <a:endParaRPr kumimoji="0" lang="en-US" sz="2800" i="0" u="none" strike="noStrike" kern="0" cap="none" spc="0" normalizeH="0" baseline="0" noProof="0" dirty="0">
              <a:ln>
                <a:noFill/>
              </a:ln>
              <a:solidFill>
                <a:srgbClr val="000090"/>
              </a:solidFill>
              <a:effectLst/>
              <a:uLnTx/>
              <a:uFillTx/>
              <a:latin typeface="Calibri"/>
              <a:ea typeface="+mn-ea"/>
              <a:cs typeface="+mn-cs"/>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73</a:t>
            </a:fld>
            <a:endParaRPr lang="en-US" dirty="0">
              <a:solidFill>
                <a:schemeClr val="bg2"/>
              </a:solidFill>
            </a:endParaRPr>
          </a:p>
        </p:txBody>
      </p:sp>
    </p:spTree>
    <p:extLst>
      <p:ext uri="{BB962C8B-B14F-4D97-AF65-F5344CB8AC3E}">
        <p14:creationId xmlns:p14="http://schemas.microsoft.com/office/powerpoint/2010/main" val="39212496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pPr lvl="1"/>
            <a:r>
              <a:rPr lang="en-US" dirty="0" smtClean="0"/>
              <a:t>Programming model</a:t>
            </a:r>
          </a:p>
          <a:p>
            <a:pPr lvl="1"/>
            <a:r>
              <a:rPr lang="en-US" dirty="0" smtClean="0"/>
              <a:t>Maple/Basic (aka Maple 1.0)</a:t>
            </a:r>
          </a:p>
          <a:p>
            <a:pPr lvl="1"/>
            <a:r>
              <a:rPr lang="en-US" dirty="0" smtClean="0"/>
              <a:t>Maple/auto-state-update (aka Maple 1.5)</a:t>
            </a:r>
          </a:p>
          <a:p>
            <a:pPr lvl="1"/>
            <a:r>
              <a:rPr lang="en-US" dirty="0"/>
              <a:t>Maple demo (Jason/Tony</a:t>
            </a:r>
            <a:r>
              <a:rPr lang="en-US" dirty="0" smtClean="0"/>
              <a:t>)</a:t>
            </a:r>
          </a:p>
          <a:p>
            <a:pPr lvl="1"/>
            <a:r>
              <a:rPr lang="en-US" dirty="0"/>
              <a:t>Problems of Maple using trace tree</a:t>
            </a:r>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74</a:t>
            </a:fld>
            <a:endParaRPr lang="en-US" dirty="0">
              <a:solidFill>
                <a:schemeClr val="bg2"/>
              </a:solidFill>
            </a:endParaRPr>
          </a:p>
        </p:txBody>
      </p:sp>
    </p:spTree>
    <p:extLst>
      <p:ext uri="{BB962C8B-B14F-4D97-AF65-F5344CB8AC3E}">
        <p14:creationId xmlns:p14="http://schemas.microsoft.com/office/powerpoint/2010/main" val="378167952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smtClean="0">
                <a:solidFill>
                  <a:srgbClr val="E46C0A"/>
                </a:solidFill>
              </a:rPr>
              <a:t>Maple/Basic Demo</a:t>
            </a:r>
            <a:endParaRPr lang="en-US" sz="3600" dirty="0">
              <a:solidFill>
                <a:srgbClr val="E46C0A"/>
              </a:solidFill>
            </a:endParaRPr>
          </a:p>
        </p:txBody>
      </p:sp>
    </p:spTree>
    <p:extLst>
      <p:ext uri="{BB962C8B-B14F-4D97-AF65-F5344CB8AC3E}">
        <p14:creationId xmlns:p14="http://schemas.microsoft.com/office/powerpoint/2010/main" val="3991699069"/>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Problems of Trace Tree</a:t>
            </a:r>
            <a:endParaRPr lang="en-US" sz="3600" dirty="0"/>
          </a:p>
        </p:txBody>
      </p:sp>
      <p:sp>
        <p:nvSpPr>
          <p:cNvPr id="3" name="Content Placeholder 2"/>
          <p:cNvSpPr>
            <a:spLocks noGrp="1"/>
          </p:cNvSpPr>
          <p:nvPr>
            <p:ph idx="1"/>
          </p:nvPr>
        </p:nvSpPr>
        <p:spPr/>
        <p:txBody>
          <a:bodyPr/>
          <a:lstStyle/>
          <a:p>
            <a:r>
              <a:rPr lang="en-US" sz="3600" dirty="0" smtClean="0"/>
              <a:t>Latency: A reactive approach that waits </a:t>
            </a:r>
            <a:r>
              <a:rPr lang="en-US" sz="3600" dirty="0"/>
              <a:t>for punted packets to begin </a:t>
            </a:r>
            <a:r>
              <a:rPr lang="en-US" sz="3600" dirty="0" smtClean="0"/>
              <a:t>unfolding the </a:t>
            </a:r>
            <a:r>
              <a:rPr lang="en-US" sz="3600" dirty="0"/>
              <a:t>trace tree and generating </a:t>
            </a:r>
            <a:r>
              <a:rPr lang="en-US" sz="3600" dirty="0" smtClean="0"/>
              <a:t>rules</a:t>
            </a:r>
          </a:p>
          <a:p>
            <a:endParaRPr lang="en-US" sz="3600" dirty="0"/>
          </a:p>
          <a:p>
            <a:r>
              <a:rPr lang="en-US" sz="3600" dirty="0" smtClean="0"/>
              <a:t>Quality: Compiles </a:t>
            </a:r>
            <a:r>
              <a:rPr lang="en-US" sz="3600" dirty="0"/>
              <a:t>to </a:t>
            </a:r>
            <a:r>
              <a:rPr lang="en-US" sz="3600" dirty="0" smtClean="0"/>
              <a:t>a single </a:t>
            </a:r>
            <a:r>
              <a:rPr lang="en-US" sz="3600" dirty="0"/>
              <a:t>flow </a:t>
            </a:r>
            <a:r>
              <a:rPr lang="en-US" sz="3600" dirty="0" smtClean="0"/>
              <a:t>table</a:t>
            </a:r>
            <a:endParaRPr lang="en-US" sz="36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76</a:t>
            </a:fld>
            <a:endParaRPr lang="en-US" dirty="0">
              <a:solidFill>
                <a:schemeClr val="bg2"/>
              </a:solidFill>
            </a:endParaRPr>
          </a:p>
        </p:txBody>
      </p:sp>
    </p:spTree>
    <p:extLst>
      <p:ext uri="{BB962C8B-B14F-4D97-AF65-F5344CB8AC3E}">
        <p14:creationId xmlns:p14="http://schemas.microsoft.com/office/powerpoint/2010/main" val="3671161132"/>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108093" y="85614"/>
            <a:ext cx="8931191" cy="685800"/>
          </a:xfrm>
          <a:ln/>
        </p:spPr>
        <p:txBody>
          <a:bodyPr/>
          <a:lstStyle/>
          <a:p>
            <a:r>
              <a:rPr lang="en-US" sz="3600" dirty="0" smtClean="0"/>
              <a:t>Why is Multi-Table Important (Simple GBP)?</a:t>
            </a:r>
            <a:endParaRPr lang="en-US" sz="3600" dirty="0"/>
          </a:p>
        </p:txBody>
      </p:sp>
      <p:sp>
        <p:nvSpPr>
          <p:cNvPr id="3" name="Slide Number Placeholder 2"/>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77</a:t>
            </a:fld>
            <a:endParaRPr lang="en-US" dirty="0">
              <a:solidFill>
                <a:schemeClr val="bg2"/>
              </a:solidFill>
            </a:endParaRPr>
          </a:p>
        </p:txBody>
      </p:sp>
      <p:grpSp>
        <p:nvGrpSpPr>
          <p:cNvPr id="57350" name="Group 57349"/>
          <p:cNvGrpSpPr/>
          <p:nvPr/>
        </p:nvGrpSpPr>
        <p:grpSpPr>
          <a:xfrm>
            <a:off x="250635" y="3808862"/>
            <a:ext cx="4828901" cy="2660498"/>
            <a:chOff x="668360" y="3808862"/>
            <a:chExt cx="4828901" cy="2660498"/>
          </a:xfrm>
        </p:grpSpPr>
        <p:sp>
          <p:nvSpPr>
            <p:cNvPr id="26" name="Oval 21"/>
            <p:cNvSpPr>
              <a:spLocks/>
            </p:cNvSpPr>
            <p:nvPr/>
          </p:nvSpPr>
          <p:spPr bwMode="auto">
            <a:xfrm>
              <a:off x="2525902" y="3808862"/>
              <a:ext cx="1116660" cy="736680"/>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lgn="ctr">
                <a:tabLst>
                  <a:tab pos="211027" algn="l"/>
                </a:tabLst>
              </a:pPr>
              <a:r>
                <a:rPr lang="en-US" sz="1600" baseline="0" dirty="0" err="1" smtClean="0">
                  <a:latin typeface="Menlo Regular" charset="0"/>
                  <a:cs typeface="Menlo Regular" charset="0"/>
                  <a:sym typeface="Menlo Regular" charset="0"/>
                </a:rPr>
                <a:t>ethSrc</a:t>
              </a:r>
              <a:endParaRPr lang="en-US" sz="1600" baseline="0" dirty="0">
                <a:latin typeface="Menlo Regular" charset="0"/>
                <a:cs typeface="Menlo Regular" charset="0"/>
                <a:sym typeface="Menlo Regular" charset="0"/>
              </a:endParaRPr>
            </a:p>
          </p:txBody>
        </p:sp>
        <p:sp>
          <p:nvSpPr>
            <p:cNvPr id="37" name="Oval 21"/>
            <p:cNvSpPr>
              <a:spLocks/>
            </p:cNvSpPr>
            <p:nvPr/>
          </p:nvSpPr>
          <p:spPr bwMode="auto">
            <a:xfrm>
              <a:off x="1224619" y="4830263"/>
              <a:ext cx="1097932" cy="736680"/>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lgn="ctr">
                <a:tabLst>
                  <a:tab pos="211027" algn="l"/>
                </a:tabLst>
              </a:pPr>
              <a:r>
                <a:rPr lang="en-US" sz="1600" baseline="0" dirty="0" err="1" smtClean="0">
                  <a:latin typeface="Menlo Regular" charset="0"/>
                  <a:cs typeface="Menlo Regular" charset="0"/>
                  <a:sym typeface="Menlo Regular" charset="0"/>
                </a:rPr>
                <a:t>ethDst</a:t>
              </a:r>
              <a:endParaRPr lang="en-US" sz="1600" baseline="0" dirty="0">
                <a:latin typeface="Menlo Regular" charset="0"/>
                <a:cs typeface="Menlo Regular" charset="0"/>
                <a:sym typeface="Menlo Regular" charset="0"/>
              </a:endParaRPr>
            </a:p>
          </p:txBody>
        </p:sp>
        <p:cxnSp>
          <p:nvCxnSpPr>
            <p:cNvPr id="10" name="Straight Arrow Connector 9"/>
            <p:cNvCxnSpPr>
              <a:stCxn id="26" idx="3"/>
              <a:endCxn id="37" idx="7"/>
            </p:cNvCxnSpPr>
            <p:nvPr/>
          </p:nvCxnSpPr>
          <p:spPr bwMode="auto">
            <a:xfrm flipH="1">
              <a:off x="2161763" y="4437658"/>
              <a:ext cx="527670" cy="500489"/>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12" name="Rectangle 11"/>
            <p:cNvSpPr/>
            <p:nvPr/>
          </p:nvSpPr>
          <p:spPr>
            <a:xfrm>
              <a:off x="2047758" y="4250995"/>
              <a:ext cx="469950" cy="461665"/>
            </a:xfrm>
            <a:prstGeom prst="rect">
              <a:avLst/>
            </a:prstGeom>
          </p:spPr>
          <p:txBody>
            <a:bodyPr wrap="none">
              <a:spAutoFit/>
            </a:bodyPr>
            <a:lstStyle/>
            <a:p>
              <a:r>
                <a:rPr lang="en-US" baseline="0" dirty="0" smtClean="0"/>
                <a:t>a</a:t>
              </a:r>
              <a:r>
                <a:rPr lang="en-US" dirty="0" smtClean="0"/>
                <a:t>1</a:t>
              </a:r>
              <a:endParaRPr lang="en-US" dirty="0"/>
            </a:p>
          </p:txBody>
        </p:sp>
        <p:cxnSp>
          <p:nvCxnSpPr>
            <p:cNvPr id="38" name="Straight Arrow Connector 37"/>
            <p:cNvCxnSpPr>
              <a:stCxn id="37" idx="3"/>
              <a:endCxn id="19" idx="0"/>
            </p:cNvCxnSpPr>
            <p:nvPr/>
          </p:nvCxnSpPr>
          <p:spPr bwMode="auto">
            <a:xfrm flipH="1">
              <a:off x="910641" y="5459059"/>
              <a:ext cx="474766" cy="473536"/>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19" name="Rectangle 18"/>
            <p:cNvSpPr/>
            <p:nvPr/>
          </p:nvSpPr>
          <p:spPr bwMode="auto">
            <a:xfrm>
              <a:off x="668360" y="5932595"/>
              <a:ext cx="484561" cy="53476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a:t>
              </a:r>
              <a:r>
                <a:rPr kumimoji="0" lang="en-US" sz="2000" b="0" i="0" u="none" strike="noStrike" cap="none" normalizeH="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1</a:t>
              </a:r>
              <a:endParaRPr kumimoji="0" lang="en-US" sz="2000" b="0" i="0" u="none" strike="noStrike" cap="none" normalizeH="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9" name="Rectangle 38"/>
            <p:cNvSpPr/>
            <p:nvPr/>
          </p:nvSpPr>
          <p:spPr>
            <a:xfrm>
              <a:off x="779893" y="5255682"/>
              <a:ext cx="469950" cy="461665"/>
            </a:xfrm>
            <a:prstGeom prst="rect">
              <a:avLst/>
            </a:prstGeom>
          </p:spPr>
          <p:txBody>
            <a:bodyPr wrap="none">
              <a:spAutoFit/>
            </a:bodyPr>
            <a:lstStyle/>
            <a:p>
              <a:r>
                <a:rPr lang="en-US" baseline="0" dirty="0" smtClean="0"/>
                <a:t>a</a:t>
              </a:r>
              <a:r>
                <a:rPr lang="en-US" dirty="0" smtClean="0"/>
                <a:t>1</a:t>
              </a:r>
              <a:endParaRPr lang="en-US" dirty="0"/>
            </a:p>
          </p:txBody>
        </p:sp>
        <p:cxnSp>
          <p:nvCxnSpPr>
            <p:cNvPr id="24" name="Straight Connector 23"/>
            <p:cNvCxnSpPr/>
            <p:nvPr/>
          </p:nvCxnSpPr>
          <p:spPr bwMode="auto">
            <a:xfrm flipV="1">
              <a:off x="2723567" y="4779502"/>
              <a:ext cx="618233" cy="16711"/>
            </a:xfrm>
            <a:prstGeom prst="line">
              <a:avLst/>
            </a:prstGeom>
            <a:solidFill>
              <a:schemeClr val="accent1"/>
            </a:solidFill>
            <a:ln w="22225" cap="flat" cmpd="sng" algn="ctr">
              <a:solidFill>
                <a:schemeClr val="tx1"/>
              </a:solidFill>
              <a:prstDash val="sysDash"/>
              <a:round/>
              <a:headEnd type="none" w="med" len="med"/>
              <a:tailEnd type="none" w="med" len="med"/>
            </a:ln>
            <a:effectLst/>
          </p:spPr>
        </p:cxnSp>
        <p:sp>
          <p:nvSpPr>
            <p:cNvPr id="41" name="Rectangle 40"/>
            <p:cNvSpPr/>
            <p:nvPr/>
          </p:nvSpPr>
          <p:spPr bwMode="auto">
            <a:xfrm>
              <a:off x="2291152" y="5934591"/>
              <a:ext cx="484561" cy="53476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err="1"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a:t>
              </a:r>
              <a:r>
                <a:rPr kumimoji="0" lang="en-US" sz="2000" b="0" i="0" u="none" strike="noStrike" cap="none" normalizeH="0" dirty="0" err="1"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n</a:t>
              </a:r>
              <a:endParaRPr kumimoji="0" lang="en-US" sz="2000" b="0" i="0" u="none" strike="noStrike" cap="none" normalizeH="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42" name="Straight Arrow Connector 41"/>
            <p:cNvCxnSpPr>
              <a:stCxn id="37" idx="5"/>
              <a:endCxn id="41" idx="0"/>
            </p:cNvCxnSpPr>
            <p:nvPr/>
          </p:nvCxnSpPr>
          <p:spPr bwMode="auto">
            <a:xfrm>
              <a:off x="2161763" y="5459059"/>
              <a:ext cx="371670" cy="475532"/>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cxnSp>
          <p:nvCxnSpPr>
            <p:cNvPr id="45" name="Straight Connector 44"/>
            <p:cNvCxnSpPr/>
            <p:nvPr/>
          </p:nvCxnSpPr>
          <p:spPr bwMode="auto">
            <a:xfrm flipV="1">
              <a:off x="1489120" y="5750766"/>
              <a:ext cx="618233" cy="16711"/>
            </a:xfrm>
            <a:prstGeom prst="line">
              <a:avLst/>
            </a:prstGeom>
            <a:solidFill>
              <a:schemeClr val="accent1"/>
            </a:solidFill>
            <a:ln w="22225" cap="flat" cmpd="sng" algn="ctr">
              <a:solidFill>
                <a:schemeClr val="tx1"/>
              </a:solidFill>
              <a:prstDash val="sysDash"/>
              <a:round/>
              <a:headEnd type="none" w="med" len="med"/>
              <a:tailEnd type="none" w="med" len="med"/>
            </a:ln>
            <a:effectLst/>
          </p:spPr>
        </p:cxnSp>
        <p:sp>
          <p:nvSpPr>
            <p:cNvPr id="46" name="Rectangle 45"/>
            <p:cNvSpPr/>
            <p:nvPr/>
          </p:nvSpPr>
          <p:spPr>
            <a:xfrm>
              <a:off x="2252304" y="5274388"/>
              <a:ext cx="469950" cy="461665"/>
            </a:xfrm>
            <a:prstGeom prst="rect">
              <a:avLst/>
            </a:prstGeom>
          </p:spPr>
          <p:txBody>
            <a:bodyPr wrap="none">
              <a:spAutoFit/>
            </a:bodyPr>
            <a:lstStyle/>
            <a:p>
              <a:r>
                <a:rPr lang="en-US" baseline="0" dirty="0" smtClean="0"/>
                <a:t>a</a:t>
              </a:r>
              <a:r>
                <a:rPr lang="en-US" dirty="0" smtClean="0"/>
                <a:t>n</a:t>
              </a:r>
              <a:endParaRPr lang="en-US" dirty="0"/>
            </a:p>
          </p:txBody>
        </p:sp>
        <p:sp>
          <p:nvSpPr>
            <p:cNvPr id="47" name="Oval 21"/>
            <p:cNvSpPr>
              <a:spLocks/>
            </p:cNvSpPr>
            <p:nvPr/>
          </p:nvSpPr>
          <p:spPr bwMode="auto">
            <a:xfrm>
              <a:off x="3799824" y="4815547"/>
              <a:ext cx="1097932" cy="736680"/>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lgn="ctr">
                <a:tabLst>
                  <a:tab pos="211027" algn="l"/>
                </a:tabLst>
              </a:pPr>
              <a:r>
                <a:rPr lang="en-US" sz="1600" baseline="0" dirty="0" err="1" smtClean="0">
                  <a:latin typeface="Menlo Regular" charset="0"/>
                  <a:cs typeface="Menlo Regular" charset="0"/>
                  <a:sym typeface="Menlo Regular" charset="0"/>
                </a:rPr>
                <a:t>ethDst</a:t>
              </a:r>
              <a:endParaRPr lang="en-US" sz="1600" baseline="0" dirty="0">
                <a:latin typeface="Menlo Regular" charset="0"/>
                <a:cs typeface="Menlo Regular" charset="0"/>
                <a:sym typeface="Menlo Regular" charset="0"/>
              </a:endParaRPr>
            </a:p>
          </p:txBody>
        </p:sp>
        <p:cxnSp>
          <p:nvCxnSpPr>
            <p:cNvPr id="48" name="Straight Arrow Connector 47"/>
            <p:cNvCxnSpPr>
              <a:stCxn id="47" idx="3"/>
              <a:endCxn id="49" idx="0"/>
            </p:cNvCxnSpPr>
            <p:nvPr/>
          </p:nvCxnSpPr>
          <p:spPr bwMode="auto">
            <a:xfrm flipH="1">
              <a:off x="3485846" y="5444343"/>
              <a:ext cx="474766" cy="473536"/>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49" name="Rectangle 48"/>
            <p:cNvSpPr/>
            <p:nvPr/>
          </p:nvSpPr>
          <p:spPr bwMode="auto">
            <a:xfrm>
              <a:off x="3243565" y="5917879"/>
              <a:ext cx="484561" cy="53476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a:t>
              </a:r>
              <a:endParaRPr kumimoji="0" lang="en-US" sz="2000" b="0" i="0" u="none" strike="noStrike" cap="none" normalizeH="0" baseline="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0" name="Rectangle 49"/>
            <p:cNvSpPr/>
            <p:nvPr/>
          </p:nvSpPr>
          <p:spPr>
            <a:xfrm>
              <a:off x="3325092" y="5247428"/>
              <a:ext cx="533374" cy="461665"/>
            </a:xfrm>
            <a:prstGeom prst="rect">
              <a:avLst/>
            </a:prstGeom>
          </p:spPr>
          <p:txBody>
            <a:bodyPr wrap="square">
              <a:spAutoFit/>
            </a:bodyPr>
            <a:lstStyle/>
            <a:p>
              <a:r>
                <a:rPr lang="en-US" baseline="0" dirty="0" smtClean="0"/>
                <a:t>a</a:t>
              </a:r>
              <a:r>
                <a:rPr lang="en-US" dirty="0" smtClean="0"/>
                <a:t>1</a:t>
              </a:r>
              <a:endParaRPr lang="en-US" dirty="0"/>
            </a:p>
          </p:txBody>
        </p:sp>
        <p:sp>
          <p:nvSpPr>
            <p:cNvPr id="51" name="Rectangle 50"/>
            <p:cNvSpPr/>
            <p:nvPr/>
          </p:nvSpPr>
          <p:spPr bwMode="auto">
            <a:xfrm>
              <a:off x="4866357" y="5919875"/>
              <a:ext cx="630904" cy="53476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a:t>
              </a:r>
              <a:r>
                <a:rPr kumimoji="0" lang="en-US" sz="2000" b="0" i="0" u="none" strike="noStrike" cap="none" normalizeH="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n2</a:t>
              </a:r>
              <a:endParaRPr kumimoji="0" lang="en-US" sz="2000" b="0" i="0" u="none" strike="noStrike" cap="none" normalizeH="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52" name="Straight Arrow Connector 51"/>
            <p:cNvCxnSpPr>
              <a:stCxn id="47" idx="5"/>
              <a:endCxn id="51" idx="0"/>
            </p:cNvCxnSpPr>
            <p:nvPr/>
          </p:nvCxnSpPr>
          <p:spPr bwMode="auto">
            <a:xfrm>
              <a:off x="4736968" y="5444343"/>
              <a:ext cx="444841" cy="475532"/>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cxnSp>
          <p:nvCxnSpPr>
            <p:cNvPr id="53" name="Straight Connector 52"/>
            <p:cNvCxnSpPr/>
            <p:nvPr/>
          </p:nvCxnSpPr>
          <p:spPr bwMode="auto">
            <a:xfrm flipV="1">
              <a:off x="4064325" y="5736050"/>
              <a:ext cx="618233" cy="16711"/>
            </a:xfrm>
            <a:prstGeom prst="line">
              <a:avLst/>
            </a:prstGeom>
            <a:solidFill>
              <a:schemeClr val="accent1"/>
            </a:solidFill>
            <a:ln w="22225" cap="flat" cmpd="sng" algn="ctr">
              <a:solidFill>
                <a:schemeClr val="tx1"/>
              </a:solidFill>
              <a:prstDash val="sysDash"/>
              <a:round/>
              <a:headEnd type="none" w="med" len="med"/>
              <a:tailEnd type="none" w="med" len="med"/>
            </a:ln>
            <a:effectLst/>
          </p:spPr>
        </p:cxnSp>
        <p:sp>
          <p:nvSpPr>
            <p:cNvPr id="54" name="Rectangle 53"/>
            <p:cNvSpPr/>
            <p:nvPr/>
          </p:nvSpPr>
          <p:spPr>
            <a:xfrm>
              <a:off x="4827509" y="5259672"/>
              <a:ext cx="469950" cy="461665"/>
            </a:xfrm>
            <a:prstGeom prst="rect">
              <a:avLst/>
            </a:prstGeom>
          </p:spPr>
          <p:txBody>
            <a:bodyPr wrap="none">
              <a:spAutoFit/>
            </a:bodyPr>
            <a:lstStyle/>
            <a:p>
              <a:r>
                <a:rPr lang="en-US" baseline="0" dirty="0" smtClean="0"/>
                <a:t>a</a:t>
              </a:r>
              <a:r>
                <a:rPr lang="en-US" dirty="0" smtClean="0"/>
                <a:t>n</a:t>
              </a:r>
              <a:endParaRPr lang="en-US" dirty="0"/>
            </a:p>
          </p:txBody>
        </p:sp>
        <p:cxnSp>
          <p:nvCxnSpPr>
            <p:cNvPr id="55" name="Straight Arrow Connector 54"/>
            <p:cNvCxnSpPr>
              <a:stCxn id="26" idx="5"/>
              <a:endCxn id="47" idx="1"/>
            </p:cNvCxnSpPr>
            <p:nvPr/>
          </p:nvCxnSpPr>
          <p:spPr bwMode="auto">
            <a:xfrm>
              <a:off x="3479031" y="4437658"/>
              <a:ext cx="481581" cy="485773"/>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grpSp>
      <p:graphicFrame>
        <p:nvGraphicFramePr>
          <p:cNvPr id="60" name="Table 59"/>
          <p:cNvGraphicFramePr>
            <a:graphicFrameLocks noGrp="1"/>
          </p:cNvGraphicFramePr>
          <p:nvPr>
            <p:extLst>
              <p:ext uri="{D42A27DB-BD31-4B8C-83A1-F6EECF244321}">
                <p14:modId xmlns:p14="http://schemas.microsoft.com/office/powerpoint/2010/main" val="737334138"/>
              </p:ext>
            </p:extLst>
          </p:nvPr>
        </p:nvGraphicFramePr>
        <p:xfrm>
          <a:off x="5412428" y="4155064"/>
          <a:ext cx="3510178" cy="185420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070664"/>
                <a:gridCol w="1152921"/>
                <a:gridCol w="1286593"/>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ethSrc</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ethDst</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n2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57351" name="Rectangle 57350"/>
          <p:cNvSpPr/>
          <p:nvPr/>
        </p:nvSpPr>
        <p:spPr>
          <a:xfrm>
            <a:off x="3229597" y="3542715"/>
            <a:ext cx="2217274" cy="1200329"/>
          </a:xfrm>
          <a:prstGeom prst="rect">
            <a:avLst/>
          </a:prstGeom>
        </p:spPr>
        <p:txBody>
          <a:bodyPr wrap="none">
            <a:spAutoFit/>
          </a:bodyPr>
          <a:lstStyle/>
          <a:p>
            <a:pPr marL="285750" indent="-285750">
              <a:buFontTx/>
              <a:buChar char="-"/>
            </a:pPr>
            <a:r>
              <a:rPr lang="en-US" sz="1800" baseline="0" dirty="0" smtClean="0">
                <a:latin typeface="+mn-lt"/>
                <a:cs typeface="Menlo Bold" charset="0"/>
                <a:sym typeface="Menlo Bold" charset="0"/>
              </a:rPr>
              <a:t>Assume n hosts </a:t>
            </a:r>
            <a:br>
              <a:rPr lang="en-US" sz="1800" baseline="0" dirty="0" smtClean="0">
                <a:latin typeface="+mn-lt"/>
                <a:cs typeface="Menlo Bold" charset="0"/>
                <a:sym typeface="Menlo Bold" charset="0"/>
              </a:rPr>
            </a:br>
            <a:r>
              <a:rPr lang="en-US" sz="1800" baseline="0" dirty="0" smtClean="0">
                <a:latin typeface="+mn-lt"/>
                <a:cs typeface="Menlo Bold" charset="0"/>
                <a:sym typeface="Menlo Bold" charset="0"/>
              </a:rPr>
              <a:t>in </a:t>
            </a:r>
            <a:r>
              <a:rPr lang="en-US" sz="1800" baseline="0" dirty="0" err="1" smtClean="0">
                <a:latin typeface="+mn-lt"/>
                <a:cs typeface="Menlo Bold" charset="0"/>
                <a:sym typeface="Menlo Bold" charset="0"/>
              </a:rPr>
              <a:t>hostTable</a:t>
            </a:r>
            <a:endParaRPr lang="en-US" sz="1800" baseline="0" dirty="0" smtClean="0">
              <a:latin typeface="+mn-lt"/>
              <a:cs typeface="Menlo Bold" charset="0"/>
              <a:sym typeface="Menlo Bold" charset="0"/>
            </a:endParaRPr>
          </a:p>
          <a:p>
            <a:pPr marL="285750" indent="-285750">
              <a:buFontTx/>
              <a:buChar char="-"/>
            </a:pPr>
            <a:r>
              <a:rPr lang="en-US" sz="1800" baseline="0" dirty="0" smtClean="0">
                <a:latin typeface="+mn-lt"/>
                <a:cs typeface="Menlo Bold" charset="0"/>
                <a:sym typeface="Menlo Bold" charset="0"/>
              </a:rPr>
              <a:t>TT after </a:t>
            </a:r>
            <a:r>
              <a:rPr lang="en-US" sz="1800" baseline="0" dirty="0" err="1" smtClean="0">
                <a:latin typeface="+mn-lt"/>
                <a:cs typeface="Menlo Bold" charset="0"/>
                <a:sym typeface="Menlo Bold" charset="0"/>
              </a:rPr>
              <a:t>pingall</a:t>
            </a:r>
            <a:r>
              <a:rPr lang="en-US" sz="1800" baseline="0" dirty="0" smtClean="0">
                <a:latin typeface="+mn-lt"/>
                <a:cs typeface="Menlo Bold" charset="0"/>
                <a:sym typeface="Menlo Bold" charset="0"/>
              </a:rPr>
              <a:t/>
            </a:r>
            <a:br>
              <a:rPr lang="en-US" sz="1800" baseline="0" dirty="0" smtClean="0">
                <a:latin typeface="+mn-lt"/>
                <a:cs typeface="Menlo Bold" charset="0"/>
                <a:sym typeface="Menlo Bold" charset="0"/>
              </a:rPr>
            </a:br>
            <a:r>
              <a:rPr lang="en-US" sz="1800" baseline="0" dirty="0" smtClean="0">
                <a:latin typeface="+mn-lt"/>
                <a:cs typeface="Menlo Bold" charset="0"/>
                <a:sym typeface="Menlo Bold" charset="0"/>
              </a:rPr>
              <a:t>among the n hosts</a:t>
            </a:r>
            <a:endParaRPr lang="en-US" sz="1800" dirty="0">
              <a:latin typeface="+mn-lt"/>
            </a:endParaRPr>
          </a:p>
        </p:txBody>
      </p:sp>
      <p:sp>
        <p:nvSpPr>
          <p:cNvPr id="62" name="Rectangle 61"/>
          <p:cNvSpPr/>
          <p:nvPr/>
        </p:nvSpPr>
        <p:spPr>
          <a:xfrm>
            <a:off x="5268622" y="3734932"/>
            <a:ext cx="3797960" cy="369332"/>
          </a:xfrm>
          <a:prstGeom prst="rect">
            <a:avLst/>
          </a:prstGeom>
        </p:spPr>
        <p:txBody>
          <a:bodyPr wrap="none">
            <a:spAutoFit/>
          </a:bodyPr>
          <a:lstStyle/>
          <a:p>
            <a:r>
              <a:rPr lang="en-US" sz="1800" b="1" baseline="0" dirty="0" smtClean="0">
                <a:solidFill>
                  <a:srgbClr val="FF0000"/>
                </a:solidFill>
                <a:latin typeface="Menlo Bold" charset="0"/>
                <a:cs typeface="Menlo Bold" charset="0"/>
                <a:sym typeface="Menlo Bold" charset="0"/>
              </a:rPr>
              <a:t>Flow table from trace tree</a:t>
            </a:r>
            <a:endParaRPr lang="en-US" sz="1800" b="1" dirty="0">
              <a:solidFill>
                <a:srgbClr val="FF0000"/>
              </a:solidFill>
            </a:endParaRPr>
          </a:p>
        </p:txBody>
      </p:sp>
      <p:sp>
        <p:nvSpPr>
          <p:cNvPr id="63" name="Rectangle 62"/>
          <p:cNvSpPr/>
          <p:nvPr/>
        </p:nvSpPr>
        <p:spPr>
          <a:xfrm>
            <a:off x="6292321" y="6044083"/>
            <a:ext cx="1661164" cy="50684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n</a:t>
            </a:r>
            <a:r>
              <a:rPr lang="en-US" altLang="zh-CN" baseline="30000" dirty="0" smtClean="0">
                <a:solidFill>
                  <a:srgbClr val="000090"/>
                </a:solidFill>
                <a:latin typeface="Arial" pitchFamily="-105" charset="0"/>
                <a:ea typeface="ＭＳ Ｐゴシック" pitchFamily="-105" charset="-128"/>
                <a:cs typeface="ＭＳ Ｐゴシック" pitchFamily="-105" charset="-128"/>
              </a:rPr>
              <a:t>2</a:t>
            </a:r>
            <a:r>
              <a:rPr lang="en-US" altLang="zh-CN" baseline="0" dirty="0" smtClean="0">
                <a:solidFill>
                  <a:srgbClr val="000090"/>
                </a:solidFill>
                <a:latin typeface="Arial" pitchFamily="-105" charset="0"/>
                <a:ea typeface="ＭＳ Ｐゴシック" pitchFamily="-105" charset="-128"/>
                <a:cs typeface="ＭＳ Ｐゴシック" pitchFamily="-105" charset="-128"/>
              </a:rPr>
              <a:t> entries</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64" name="Rectangle 2"/>
          <p:cNvSpPr>
            <a:spLocks/>
          </p:cNvSpPr>
          <p:nvPr/>
        </p:nvSpPr>
        <p:spPr bwMode="auto">
          <a:xfrm>
            <a:off x="581000" y="885103"/>
            <a:ext cx="8296145" cy="254879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0.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3.   </a:t>
            </a:r>
            <a:r>
              <a:rPr lang="en-US" sz="1800" baseline="0" dirty="0" smtClean="0">
                <a:solidFill>
                  <a:srgbClr val="B21889"/>
                </a:solidFill>
                <a:latin typeface="Menlo Regular" charset="0"/>
                <a:cs typeface="Menlo Regular" charset="0"/>
                <a:sym typeface="Menlo Regular" charset="0"/>
              </a:rPr>
              <a:t>if</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solidFill>
                  <a:srgbClr val="000000"/>
                </a:solidFill>
                <a:latin typeface="Menlo Regular" charset="0"/>
                <a:cs typeface="Menlo Regular" charset="0"/>
                <a:sym typeface="Menlo Regular" charset="0"/>
              </a:rPr>
              <a:t>4.</a:t>
            </a:r>
            <a:r>
              <a:rPr lang="en-US" sz="1800" baseline="0" dirty="0" smtClean="0">
                <a:solidFill>
                  <a:srgbClr val="B21889"/>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a:t>
            </a:r>
            <a:r>
              <a:rPr lang="en-US" sz="1800" baseline="0" dirty="0" smtClean="0">
                <a:solidFill>
                  <a:srgbClr val="B21889"/>
                </a:solidFill>
                <a:latin typeface="Menlo Regular" charset="0"/>
                <a:cs typeface="Menlo Regular" charset="0"/>
                <a:sym typeface="Menlo Regular" charset="0"/>
              </a:rPr>
              <a:t>eturn </a:t>
            </a:r>
            <a:r>
              <a:rPr lang="en-US" sz="1800" baseline="0" dirty="0" smtClean="0">
                <a:latin typeface="Menlo Regular" charset="0"/>
                <a:cs typeface="Menlo Regular" charset="0"/>
                <a:sym typeface="Menlo Regular" charset="0"/>
              </a:rPr>
              <a:t>pass;</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5. </a:t>
            </a:r>
            <a:r>
              <a:rPr lang="en-US" sz="1800" baseline="0" dirty="0">
                <a:solidFill>
                  <a:srgbClr val="B21889"/>
                </a:solidFill>
                <a:latin typeface="Menlo Regular" charset="0"/>
                <a:cs typeface="Menlo Regular" charset="0"/>
                <a:sym typeface="Menlo Regular" charset="0"/>
              </a:rPr>
              <a:t> </a:t>
            </a:r>
            <a:r>
              <a:rPr lang="en-US" sz="1800" baseline="0" dirty="0" smtClean="0">
                <a:solidFill>
                  <a:srgbClr val="B21889"/>
                </a:solidFill>
                <a:latin typeface="Menlo Regular" charset="0"/>
                <a:cs typeface="Menlo Regular" charset="0"/>
                <a:sym typeface="Menlo Regular" charset="0"/>
              </a:rPr>
              <a:t> else</a:t>
            </a:r>
            <a:endParaRPr lang="en-US" sz="1800" baseline="0" dirty="0" smtClean="0">
              <a:latin typeface="Menlo Regular" charset="0"/>
              <a:cs typeface="Menlo Regular" charset="0"/>
              <a:sym typeface="Menlo Regular" charset="0"/>
            </a:endParaRPr>
          </a:p>
          <a:p>
            <a:pPr marL="457200" indent="-457200">
              <a:buAutoNum type="arabicPeriod" startAt="6"/>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 }</a:t>
            </a:r>
            <a:endParaRPr lang="en-US" sz="18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7686320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036" y="178342"/>
            <a:ext cx="8077200" cy="580292"/>
          </a:xfrm>
        </p:spPr>
        <p:txBody>
          <a:bodyPr>
            <a:noAutofit/>
          </a:bodyPr>
          <a:lstStyle/>
          <a:p>
            <a:r>
              <a:rPr lang="en-US" sz="3200" dirty="0"/>
              <a:t>More Efficient </a:t>
            </a:r>
            <a:r>
              <a:rPr lang="en-US" sz="3200" dirty="0" smtClean="0"/>
              <a:t>Multi-Table (2 Tables) Design</a:t>
            </a:r>
            <a:endParaRPr lang="en-US" sz="3200" dirty="0"/>
          </a:p>
        </p:txBody>
      </p:sp>
      <p:sp>
        <p:nvSpPr>
          <p:cNvPr id="8" name="Rectangle 1"/>
          <p:cNvSpPr>
            <a:spLocks noChangeArrowheads="1"/>
          </p:cNvSpPr>
          <p:nvPr/>
        </p:nvSpPr>
        <p:spPr bwMode="auto">
          <a:xfrm>
            <a:off x="-954432" y="1885503"/>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13" name="Rectangle 2"/>
          <p:cNvSpPr>
            <a:spLocks/>
          </p:cNvSpPr>
          <p:nvPr/>
        </p:nvSpPr>
        <p:spPr bwMode="auto">
          <a:xfrm>
            <a:off x="2090522" y="942012"/>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1</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sp>
        <p:nvSpPr>
          <p:cNvPr id="14" name="Rectangle 2"/>
          <p:cNvSpPr>
            <a:spLocks/>
          </p:cNvSpPr>
          <p:nvPr/>
        </p:nvSpPr>
        <p:spPr bwMode="auto">
          <a:xfrm>
            <a:off x="2042725" y="3522263"/>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2</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graphicFrame>
        <p:nvGraphicFramePr>
          <p:cNvPr id="34" name="Table 33"/>
          <p:cNvGraphicFramePr>
            <a:graphicFrameLocks noGrp="1"/>
          </p:cNvGraphicFramePr>
          <p:nvPr>
            <p:extLst>
              <p:ext uri="{D42A27DB-BD31-4B8C-83A1-F6EECF244321}">
                <p14:modId xmlns:p14="http://schemas.microsoft.com/office/powerpoint/2010/main" val="2167668539"/>
              </p:ext>
            </p:extLst>
          </p:nvPr>
        </p:nvGraphicFramePr>
        <p:xfrm>
          <a:off x="2087337" y="1230548"/>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ethSrc</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=y</a:t>
                      </a:r>
                      <a:r>
                        <a:rPr lang="en-US" baseline="-25000" dirty="0" smtClean="0"/>
                        <a:t>1  </a:t>
                      </a:r>
                      <a:r>
                        <a:rPr lang="en-US" baseline="0" dirty="0" smtClean="0"/>
                        <a:t>jump 2</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=y</a:t>
                      </a:r>
                      <a:r>
                        <a:rPr lang="en-US" baseline="-25000" dirty="0" smtClean="0"/>
                        <a:t>2  </a:t>
                      </a:r>
                      <a:r>
                        <a:rPr lang="en-US" baseline="0" dirty="0" smtClean="0"/>
                        <a:t>jump 2</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a:t>
                      </a:r>
                      <a:r>
                        <a:rPr lang="en-US" dirty="0" err="1" smtClean="0"/>
                        <a:t>y</a:t>
                      </a:r>
                      <a:r>
                        <a:rPr lang="en-US" baseline="-25000" dirty="0" err="1" smtClean="0"/>
                        <a:t>n</a:t>
                      </a:r>
                      <a:r>
                        <a:rPr lang="en-US" baseline="-25000" dirty="0" smtClean="0"/>
                        <a:t>  </a:t>
                      </a:r>
                      <a:r>
                        <a:rPr lang="en-US" baseline="0" dirty="0" smtClean="0"/>
                        <a:t>jump 2</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80843808"/>
              </p:ext>
            </p:extLst>
          </p:nvPr>
        </p:nvGraphicFramePr>
        <p:xfrm>
          <a:off x="2089356" y="3839544"/>
          <a:ext cx="3992720"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217848"/>
                <a:gridCol w="1311412"/>
                <a:gridCol w="1463460"/>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regs</a:t>
                      </a:r>
                      <a:r>
                        <a:rPr lang="en-US" baseline="-25000" dirty="0" err="1" smtClean="0"/>
                        <a:t>rcSw</a:t>
                      </a:r>
                      <a:endParaRPr lang="en-US" baseline="-25000"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ethDst</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y</a:t>
                      </a:r>
                      <a:r>
                        <a:rPr lang="en-US" baseline="-25000" dirty="0" err="1" smtClean="0"/>
                        <a:t>k</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p</a:t>
                      </a:r>
                      <a:r>
                        <a:rPr lang="en-US" baseline="-25000" dirty="0" err="1" smtClean="0"/>
                        <a:t>k,n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37" name="Rectangle 36"/>
          <p:cNvSpPr/>
          <p:nvPr/>
        </p:nvSpPr>
        <p:spPr>
          <a:xfrm>
            <a:off x="6428692" y="4514879"/>
            <a:ext cx="2329523" cy="50684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n + </a:t>
            </a:r>
            <a:r>
              <a:rPr lang="en-US" altLang="zh-CN" baseline="0" dirty="0" err="1" smtClean="0">
                <a:solidFill>
                  <a:srgbClr val="000090"/>
                </a:solidFill>
                <a:latin typeface="Arial" pitchFamily="-105" charset="0"/>
                <a:ea typeface="ＭＳ Ｐゴシック" pitchFamily="-105" charset="-128"/>
                <a:cs typeface="ＭＳ Ｐゴシック" pitchFamily="-105" charset="-128"/>
              </a:rPr>
              <a:t>kn</a:t>
            </a:r>
            <a:r>
              <a:rPr lang="en-US" altLang="zh-CN" baseline="0" dirty="0" smtClean="0">
                <a:solidFill>
                  <a:srgbClr val="000090"/>
                </a:solidFill>
                <a:latin typeface="Arial" pitchFamily="-105" charset="0"/>
                <a:ea typeface="ＭＳ Ｐゴシック" pitchFamily="-105" charset="-128"/>
                <a:cs typeface="ＭＳ Ｐゴシック" pitchFamily="-105" charset="-128"/>
              </a:rPr>
              <a:t> entries</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8" name="Rectangle 37"/>
          <p:cNvSpPr/>
          <p:nvPr/>
        </p:nvSpPr>
        <p:spPr>
          <a:xfrm>
            <a:off x="6621254" y="958820"/>
            <a:ext cx="2625238" cy="830997"/>
          </a:xfrm>
          <a:prstGeom prst="rect">
            <a:avLst/>
          </a:prstGeom>
        </p:spPr>
        <p:txBody>
          <a:bodyPr wrap="none">
            <a:spAutoFit/>
          </a:bodyPr>
          <a:lstStyle/>
          <a:p>
            <a:r>
              <a:rPr lang="en-US" baseline="0" dirty="0" smtClean="0">
                <a:latin typeface="+mn-lt"/>
                <a:cs typeface="Menlo Bold" charset="0"/>
                <a:sym typeface="Menlo Bold" charset="0"/>
              </a:rPr>
              <a:t>Assume k condition </a:t>
            </a:r>
            <a:br>
              <a:rPr lang="en-US" baseline="0" dirty="0" smtClean="0">
                <a:latin typeface="+mn-lt"/>
                <a:cs typeface="Menlo Bold" charset="0"/>
                <a:sym typeface="Menlo Bold" charset="0"/>
              </a:rPr>
            </a:br>
            <a:r>
              <a:rPr lang="en-US" baseline="0" dirty="0" smtClean="0">
                <a:latin typeface="+mn-lt"/>
                <a:cs typeface="Menlo Bold" charset="0"/>
                <a:sym typeface="Menlo Bold" charset="0"/>
              </a:rPr>
              <a:t>possibilities.</a:t>
            </a:r>
            <a:endParaRPr lang="en-US" dirty="0">
              <a:latin typeface="+mn-lt"/>
            </a:endParaRPr>
          </a:p>
        </p:txBody>
      </p:sp>
      <p:sp>
        <p:nvSpPr>
          <p:cNvPr id="39"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78</a:t>
            </a:fld>
            <a:endParaRPr lang="en-US" dirty="0">
              <a:solidFill>
                <a:schemeClr val="bg2"/>
              </a:solidFill>
            </a:endParaRPr>
          </a:p>
        </p:txBody>
      </p:sp>
    </p:spTree>
    <p:extLst>
      <p:ext uri="{BB962C8B-B14F-4D97-AF65-F5344CB8AC3E}">
        <p14:creationId xmlns:p14="http://schemas.microsoft.com/office/powerpoint/2010/main" val="487877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036" y="178342"/>
            <a:ext cx="8077200" cy="580292"/>
          </a:xfrm>
        </p:spPr>
        <p:txBody>
          <a:bodyPr>
            <a:noAutofit/>
          </a:bodyPr>
          <a:lstStyle/>
          <a:p>
            <a:r>
              <a:rPr lang="en-US" sz="3200" dirty="0"/>
              <a:t>More Efficient </a:t>
            </a:r>
            <a:r>
              <a:rPr lang="en-US" sz="3200" dirty="0" smtClean="0"/>
              <a:t>Multi-Table (3 Tables) Design</a:t>
            </a:r>
            <a:endParaRPr lang="en-US" sz="3200" dirty="0"/>
          </a:p>
        </p:txBody>
      </p:sp>
      <p:sp>
        <p:nvSpPr>
          <p:cNvPr id="8" name="Rectangle 1"/>
          <p:cNvSpPr>
            <a:spLocks noChangeArrowheads="1"/>
          </p:cNvSpPr>
          <p:nvPr/>
        </p:nvSpPr>
        <p:spPr bwMode="auto">
          <a:xfrm>
            <a:off x="-2675459" y="1868792"/>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13" name="Rectangle 2"/>
          <p:cNvSpPr>
            <a:spLocks/>
          </p:cNvSpPr>
          <p:nvPr/>
        </p:nvSpPr>
        <p:spPr bwMode="auto">
          <a:xfrm>
            <a:off x="369495" y="925301"/>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1</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sp>
        <p:nvSpPr>
          <p:cNvPr id="14" name="Rectangle 2"/>
          <p:cNvSpPr>
            <a:spLocks/>
          </p:cNvSpPr>
          <p:nvPr/>
        </p:nvSpPr>
        <p:spPr bwMode="auto">
          <a:xfrm>
            <a:off x="371825" y="3692680"/>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2</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graphicFrame>
        <p:nvGraphicFramePr>
          <p:cNvPr id="34" name="Table 33"/>
          <p:cNvGraphicFramePr>
            <a:graphicFrameLocks noGrp="1"/>
          </p:cNvGraphicFramePr>
          <p:nvPr>
            <p:extLst>
              <p:ext uri="{D42A27DB-BD31-4B8C-83A1-F6EECF244321}">
                <p14:modId xmlns:p14="http://schemas.microsoft.com/office/powerpoint/2010/main" val="1068674726"/>
              </p:ext>
            </p:extLst>
          </p:nvPr>
        </p:nvGraphicFramePr>
        <p:xfrm>
          <a:off x="366310" y="1213837"/>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ethSrc</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=y</a:t>
                      </a:r>
                      <a:r>
                        <a:rPr lang="en-US" baseline="-25000" dirty="0" smtClean="0"/>
                        <a:t>1  </a:t>
                      </a:r>
                      <a:r>
                        <a:rPr lang="en-US" baseline="0" dirty="0" smtClean="0"/>
                        <a:t>jump 2</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=y</a:t>
                      </a:r>
                      <a:r>
                        <a:rPr lang="en-US" baseline="-25000" dirty="0" smtClean="0"/>
                        <a:t>2  </a:t>
                      </a:r>
                      <a:r>
                        <a:rPr lang="en-US" baseline="0" dirty="0" smtClean="0"/>
                        <a:t>jump 2</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a:t>
                      </a:r>
                      <a:r>
                        <a:rPr lang="en-US" dirty="0" err="1" smtClean="0"/>
                        <a:t>y</a:t>
                      </a:r>
                      <a:r>
                        <a:rPr lang="en-US" baseline="-25000" dirty="0" err="1" smtClean="0"/>
                        <a:t>n</a:t>
                      </a:r>
                      <a:r>
                        <a:rPr lang="en-US" baseline="-25000" dirty="0" smtClean="0"/>
                        <a:t>  </a:t>
                      </a:r>
                      <a:r>
                        <a:rPr lang="en-US" baseline="0" dirty="0" smtClean="0"/>
                        <a:t>jump 2</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2117820568"/>
              </p:ext>
            </p:extLst>
          </p:nvPr>
        </p:nvGraphicFramePr>
        <p:xfrm>
          <a:off x="4982076" y="1661888"/>
          <a:ext cx="3992720" cy="249428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115804"/>
                <a:gridCol w="1322403"/>
                <a:gridCol w="1554513"/>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reg</a:t>
                      </a:r>
                      <a:r>
                        <a:rPr lang="en-US" baseline="-25000" dirty="0" err="1" smtClean="0"/>
                        <a:t>srcCond</a:t>
                      </a:r>
                      <a:endParaRPr lang="en-US" baseline="-25000"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smtClean="0"/>
                        <a:t>regs</a:t>
                      </a:r>
                      <a:r>
                        <a:rPr lang="en-US" baseline="-25000" dirty="0" err="1" smtClean="0"/>
                        <a:t>dstCond</a:t>
                      </a:r>
                      <a:endParaRPr lang="en-US" baseline="-25000" dirty="0" smtClean="0"/>
                    </a:p>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y</a:t>
                      </a:r>
                      <a:r>
                        <a:rPr lang="en-US" baseline="-25000" dirty="0" err="1" smtClean="0"/>
                        <a:t>k</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y</a:t>
                      </a:r>
                      <a:r>
                        <a:rPr lang="en-US" baseline="-25000" dirty="0" err="1"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baseline="0" dirty="0" err="1" smtClean="0"/>
                        <a:t>p</a:t>
                      </a:r>
                      <a:r>
                        <a:rPr lang="en-US" baseline="-25000" dirty="0" err="1" smtClean="0"/>
                        <a:t>k,k</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37" name="Rectangle 36"/>
          <p:cNvSpPr/>
          <p:nvPr/>
        </p:nvSpPr>
        <p:spPr>
          <a:xfrm>
            <a:off x="5805102" y="4404087"/>
            <a:ext cx="2329523" cy="50684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2n + k</a:t>
            </a:r>
            <a:r>
              <a:rPr lang="en-US" altLang="zh-CN" baseline="30000" dirty="0" smtClean="0">
                <a:solidFill>
                  <a:srgbClr val="000090"/>
                </a:solidFill>
                <a:latin typeface="Arial" pitchFamily="-105" charset="0"/>
                <a:ea typeface="ＭＳ Ｐゴシック" pitchFamily="-105" charset="-128"/>
                <a:cs typeface="ＭＳ Ｐゴシック" pitchFamily="-105" charset="-128"/>
              </a:rPr>
              <a:t>2</a:t>
            </a:r>
            <a:r>
              <a:rPr lang="en-US" altLang="zh-CN" baseline="0" dirty="0" smtClean="0">
                <a:solidFill>
                  <a:srgbClr val="000090"/>
                </a:solidFill>
                <a:latin typeface="Arial" pitchFamily="-105" charset="0"/>
                <a:ea typeface="ＭＳ Ｐゴシック" pitchFamily="-105" charset="-128"/>
                <a:cs typeface="ＭＳ Ｐゴシック" pitchFamily="-105" charset="-128"/>
              </a:rPr>
              <a:t> entries</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8" name="Rectangle 37"/>
          <p:cNvSpPr/>
          <p:nvPr/>
        </p:nvSpPr>
        <p:spPr>
          <a:xfrm>
            <a:off x="4671946" y="808417"/>
            <a:ext cx="4815498" cy="461665"/>
          </a:xfrm>
          <a:prstGeom prst="rect">
            <a:avLst/>
          </a:prstGeom>
        </p:spPr>
        <p:txBody>
          <a:bodyPr wrap="square">
            <a:spAutoFit/>
          </a:bodyPr>
          <a:lstStyle/>
          <a:p>
            <a:r>
              <a:rPr lang="en-US" baseline="0" dirty="0" smtClean="0">
                <a:cs typeface="Menlo Bold" charset="0"/>
                <a:sym typeface="Menlo Bold" charset="0"/>
              </a:rPr>
              <a:t>Assume k </a:t>
            </a:r>
            <a:r>
              <a:rPr lang="en-US" baseline="0" dirty="0">
                <a:cs typeface="Menlo Bold" charset="0"/>
                <a:sym typeface="Menlo Bold" charset="0"/>
              </a:rPr>
              <a:t>condition </a:t>
            </a:r>
            <a:r>
              <a:rPr lang="en-US" baseline="0" dirty="0" smtClean="0">
                <a:cs typeface="Menlo Bold" charset="0"/>
                <a:sym typeface="Menlo Bold" charset="0"/>
              </a:rPr>
              <a:t>possibilities.</a:t>
            </a:r>
            <a:endParaRPr lang="en-US" dirty="0">
              <a:latin typeface="+mn-lt"/>
            </a:endParaRPr>
          </a:p>
        </p:txBody>
      </p:sp>
      <p:graphicFrame>
        <p:nvGraphicFramePr>
          <p:cNvPr id="10" name="Table 9"/>
          <p:cNvGraphicFramePr>
            <a:graphicFrameLocks noGrp="1"/>
          </p:cNvGraphicFramePr>
          <p:nvPr>
            <p:extLst>
              <p:ext uri="{D42A27DB-BD31-4B8C-83A1-F6EECF244321}">
                <p14:modId xmlns:p14="http://schemas.microsoft.com/office/powerpoint/2010/main" val="2472392682"/>
              </p:ext>
            </p:extLst>
          </p:nvPr>
        </p:nvGraphicFramePr>
        <p:xfrm>
          <a:off x="385038" y="4009962"/>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ethDst</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dstCond</a:t>
                      </a:r>
                      <a:r>
                        <a:rPr lang="en-US" dirty="0" smtClean="0"/>
                        <a:t>=y</a:t>
                      </a:r>
                      <a:r>
                        <a:rPr lang="en-US" baseline="-25000" dirty="0" smtClean="0"/>
                        <a:t>1  </a:t>
                      </a:r>
                      <a:r>
                        <a:rPr lang="en-US" baseline="0" dirty="0" smtClean="0"/>
                        <a:t>jump 3</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dstCond</a:t>
                      </a:r>
                      <a:r>
                        <a:rPr lang="en-US" dirty="0" smtClean="0"/>
                        <a:t>=y</a:t>
                      </a:r>
                      <a:r>
                        <a:rPr lang="en-US" baseline="-25000" dirty="0" smtClean="0"/>
                        <a:t>2  </a:t>
                      </a:r>
                      <a:r>
                        <a:rPr lang="en-US" baseline="0" dirty="0" smtClean="0"/>
                        <a:t>jump 3</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dstCond</a:t>
                      </a:r>
                      <a:r>
                        <a:rPr lang="en-US" dirty="0" smtClean="0"/>
                        <a:t>=</a:t>
                      </a:r>
                      <a:r>
                        <a:rPr lang="en-US" dirty="0" err="1" smtClean="0"/>
                        <a:t>y</a:t>
                      </a:r>
                      <a:r>
                        <a:rPr lang="en-US" baseline="-25000" dirty="0" err="1" smtClean="0"/>
                        <a:t>n</a:t>
                      </a:r>
                      <a:r>
                        <a:rPr lang="en-US" baseline="-25000" dirty="0" smtClean="0"/>
                        <a:t>  </a:t>
                      </a:r>
                      <a:r>
                        <a:rPr lang="en-US" baseline="0" dirty="0" smtClean="0"/>
                        <a:t>jump 3</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11" name="Rectangle 2"/>
          <p:cNvSpPr>
            <a:spLocks/>
          </p:cNvSpPr>
          <p:nvPr/>
        </p:nvSpPr>
        <p:spPr bwMode="auto">
          <a:xfrm>
            <a:off x="4995339" y="1378945"/>
            <a:ext cx="72316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3</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sp>
        <p:nvSpPr>
          <p:cNvPr id="3" name="Rectangle 2"/>
          <p:cNvSpPr/>
          <p:nvPr/>
        </p:nvSpPr>
        <p:spPr>
          <a:xfrm>
            <a:off x="4527880" y="5064076"/>
            <a:ext cx="4737622" cy="1569660"/>
          </a:xfrm>
          <a:prstGeom prst="rect">
            <a:avLst/>
          </a:prstGeom>
        </p:spPr>
        <p:txBody>
          <a:bodyPr wrap="square">
            <a:spAutoFit/>
          </a:bodyPr>
          <a:lstStyle/>
          <a:p>
            <a:r>
              <a:rPr lang="nl-NL" baseline="0" dirty="0" err="1" smtClean="0">
                <a:latin typeface="+mn-lt"/>
                <a:cs typeface="Menlo Regular"/>
              </a:rPr>
              <a:t>Assume</a:t>
            </a:r>
            <a:r>
              <a:rPr lang="nl-NL" baseline="0" dirty="0" smtClean="0">
                <a:latin typeface="+mn-lt"/>
                <a:cs typeface="Menlo Regular"/>
              </a:rPr>
              <a:t> n = 4000, k = 100 </a:t>
            </a:r>
            <a:br>
              <a:rPr lang="nl-NL" baseline="0" dirty="0" smtClean="0">
                <a:latin typeface="+mn-lt"/>
                <a:cs typeface="Menlo Regular"/>
              </a:rPr>
            </a:br>
            <a:r>
              <a:rPr lang="nl-NL" baseline="0" dirty="0" smtClean="0">
                <a:latin typeface="+mn-lt"/>
                <a:cs typeface="Menlo Regular"/>
              </a:rPr>
              <a:t>n</a:t>
            </a:r>
            <a:r>
              <a:rPr lang="nl-NL" baseline="30000" dirty="0" smtClean="0">
                <a:latin typeface="+mn-lt"/>
                <a:cs typeface="Menlo Regular"/>
              </a:rPr>
              <a:t>2</a:t>
            </a:r>
            <a:r>
              <a:rPr lang="nl-NL" baseline="0" dirty="0" smtClean="0">
                <a:latin typeface="+mn-lt"/>
                <a:cs typeface="Menlo Regular"/>
              </a:rPr>
              <a:t>: 1,000,000                 = 1000K  2.5x</a:t>
            </a:r>
            <a:br>
              <a:rPr lang="nl-NL" baseline="0" dirty="0" smtClean="0">
                <a:latin typeface="+mn-lt"/>
                <a:cs typeface="Menlo Regular"/>
              </a:rPr>
            </a:br>
            <a:r>
              <a:rPr lang="nl-NL" baseline="0" dirty="0" err="1" smtClean="0">
                <a:latin typeface="+mn-lt"/>
                <a:cs typeface="Menlo Regular"/>
              </a:rPr>
              <a:t>n+kn</a:t>
            </a:r>
            <a:r>
              <a:rPr lang="nl-NL" baseline="0" dirty="0" smtClean="0">
                <a:latin typeface="+mn-lt"/>
                <a:cs typeface="Menlo Regular"/>
              </a:rPr>
              <a:t>:  4,000 + 400,000=   404K  22x</a:t>
            </a:r>
          </a:p>
          <a:p>
            <a:r>
              <a:rPr lang="nl-NL" baseline="0" dirty="0" smtClean="0">
                <a:latin typeface="+mn-lt"/>
                <a:cs typeface="Menlo Regular"/>
              </a:rPr>
              <a:t>2n + k</a:t>
            </a:r>
            <a:r>
              <a:rPr lang="nl-NL" baseline="30000" dirty="0" smtClean="0">
                <a:latin typeface="+mn-lt"/>
                <a:cs typeface="Menlo Regular"/>
              </a:rPr>
              <a:t>2</a:t>
            </a:r>
            <a:r>
              <a:rPr lang="nl-NL" baseline="0" dirty="0" smtClean="0">
                <a:latin typeface="+mn-lt"/>
                <a:cs typeface="Menlo Regular"/>
              </a:rPr>
              <a:t>: 8000 + 10,000 =     18K</a:t>
            </a:r>
            <a:endParaRPr lang="en-US" dirty="0">
              <a:latin typeface="+mn-lt"/>
            </a:endParaRPr>
          </a:p>
        </p:txBody>
      </p:sp>
      <p:sp>
        <p:nvSpPr>
          <p:cNvPr id="1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79</a:t>
            </a:fld>
            <a:endParaRPr lang="en-US" dirty="0">
              <a:solidFill>
                <a:schemeClr val="bg2"/>
              </a:solidFill>
            </a:endParaRPr>
          </a:p>
        </p:txBody>
      </p:sp>
    </p:spTree>
    <p:extLst>
      <p:ext uri="{BB962C8B-B14F-4D97-AF65-F5344CB8AC3E}">
        <p14:creationId xmlns:p14="http://schemas.microsoft.com/office/powerpoint/2010/main" val="1249267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4919"/>
            <a:ext cx="8077200" cy="580292"/>
          </a:xfrm>
        </p:spPr>
        <p:txBody>
          <a:bodyPr>
            <a:noAutofit/>
          </a:bodyPr>
          <a:lstStyle/>
          <a:p>
            <a:r>
              <a:rPr lang="en-US" sz="3200" dirty="0" err="1">
                <a:ea typeface="ＭＳ Ｐゴシック" charset="0"/>
                <a:cs typeface="ＭＳ Ｐゴシック" charset="0"/>
              </a:rPr>
              <a:t>OpenDaylight</a:t>
            </a:r>
            <a:r>
              <a:rPr lang="en-US" sz="3200" dirty="0">
                <a:ea typeface="ＭＳ Ｐゴシック" charset="0"/>
                <a:cs typeface="ＭＳ Ｐゴシック" charset="0"/>
              </a:rPr>
              <a:t> Architecture</a:t>
            </a:r>
            <a:endParaRPr lang="en-US" sz="32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grpSp>
        <p:nvGrpSpPr>
          <p:cNvPr id="10" name="Group 9"/>
          <p:cNvGrpSpPr/>
          <p:nvPr/>
        </p:nvGrpSpPr>
        <p:grpSpPr>
          <a:xfrm>
            <a:off x="579721" y="1143000"/>
            <a:ext cx="8030879" cy="4917286"/>
            <a:chOff x="403411" y="2925343"/>
            <a:chExt cx="5438588" cy="3642457"/>
          </a:xfrm>
        </p:grpSpPr>
        <p:pic>
          <p:nvPicPr>
            <p:cNvPr id="11" name="Picture 10"/>
            <p:cNvPicPr>
              <a:picLocks noChangeAspect="1"/>
            </p:cNvPicPr>
            <p:nvPr/>
          </p:nvPicPr>
          <p:blipFill>
            <a:blip r:embed="rId3"/>
            <a:stretch>
              <a:fillRect/>
            </a:stretch>
          </p:blipFill>
          <p:spPr>
            <a:xfrm>
              <a:off x="403411" y="2925343"/>
              <a:ext cx="5244354" cy="3505021"/>
            </a:xfrm>
            <a:prstGeom prst="rect">
              <a:avLst/>
            </a:prstGeom>
          </p:spPr>
        </p:pic>
        <p:sp>
          <p:nvSpPr>
            <p:cNvPr id="12" name="Rectangle 11"/>
            <p:cNvSpPr/>
            <p:nvPr/>
          </p:nvSpPr>
          <p:spPr>
            <a:xfrm>
              <a:off x="463176" y="6330443"/>
              <a:ext cx="5378823" cy="23735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https://</a:t>
              </a:r>
              <a:r>
                <a:rPr kumimoji="0" lang="en-US" sz="1600" b="0" i="0" u="none" strike="noStrike" kern="0" cap="none" spc="0" normalizeH="0" baseline="0" noProof="0" dirty="0" err="1">
                  <a:ln>
                    <a:noFill/>
                  </a:ln>
                  <a:solidFill>
                    <a:sysClr val="windowText" lastClr="000000"/>
                  </a:solidFill>
                  <a:effectLst/>
                  <a:uLnTx/>
                  <a:uFillTx/>
                </a:rPr>
                <a:t>wiki.opendaylight.org</a:t>
              </a:r>
              <a:r>
                <a:rPr kumimoji="0" lang="en-US" sz="1600" b="0" i="0" u="none" strike="noStrike" kern="0" cap="none" spc="0" normalizeH="0" baseline="0" noProof="0" dirty="0">
                  <a:ln>
                    <a:noFill/>
                  </a:ln>
                  <a:solidFill>
                    <a:sysClr val="windowText" lastClr="000000"/>
                  </a:solidFill>
                  <a:effectLst/>
                  <a:uLnTx/>
                  <a:uFillTx/>
                </a:rPr>
                <a:t>/view/</a:t>
              </a:r>
              <a:r>
                <a:rPr kumimoji="0" lang="en-US" sz="1600" b="0" i="0" u="none" strike="noStrike" kern="0" cap="none" spc="0" normalizeH="0" baseline="0" noProof="0" dirty="0" err="1">
                  <a:ln>
                    <a:noFill/>
                  </a:ln>
                  <a:solidFill>
                    <a:sysClr val="windowText" lastClr="000000"/>
                  </a:solidFill>
                  <a:effectLst/>
                  <a:uLnTx/>
                  <a:uFillTx/>
                </a:rPr>
                <a:t>OpenDaylight_Controller:Architectural_Framework</a:t>
              </a:r>
              <a:endParaRPr kumimoji="0" lang="en-US" sz="1600" b="0" i="0" u="none" strike="noStrike" kern="0" cap="none" spc="0" normalizeH="0" baseline="0" noProof="0" dirty="0">
                <a:ln>
                  <a:noFill/>
                </a:ln>
                <a:solidFill>
                  <a:sysClr val="windowText" lastClr="000000"/>
                </a:solidFill>
                <a:effectLst/>
                <a:uLnTx/>
                <a:uFillTx/>
              </a:endParaRPr>
            </a:p>
          </p:txBody>
        </p:sp>
      </p:grpSp>
      <p:sp>
        <p:nvSpPr>
          <p:cNvPr id="7"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a:t>
            </a:fld>
            <a:endParaRPr lang="en-US" dirty="0">
              <a:solidFill>
                <a:schemeClr val="bg2"/>
              </a:solidFill>
            </a:endParaRPr>
          </a:p>
        </p:txBody>
      </p:sp>
    </p:spTree>
    <p:extLst>
      <p:ext uri="{BB962C8B-B14F-4D97-AF65-F5344CB8AC3E}">
        <p14:creationId xmlns:p14="http://schemas.microsoft.com/office/powerpoint/2010/main" val="19004826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pPr lvl="1"/>
            <a:r>
              <a:rPr lang="en-US" dirty="0" smtClean="0"/>
              <a:t>Programming model</a:t>
            </a:r>
          </a:p>
          <a:p>
            <a:pPr lvl="1"/>
            <a:r>
              <a:rPr lang="en-US" dirty="0" smtClean="0"/>
              <a:t>Maple/TT (aka Maple 1.0)</a:t>
            </a:r>
          </a:p>
          <a:p>
            <a:pPr lvl="1"/>
            <a:r>
              <a:rPr lang="en-US" dirty="0" smtClean="0"/>
              <a:t>Maple/</a:t>
            </a:r>
            <a:r>
              <a:rPr lang="en-US" dirty="0" err="1" smtClean="0"/>
              <a:t>TT+auto-state-update</a:t>
            </a:r>
            <a:r>
              <a:rPr lang="en-US" dirty="0" smtClean="0"/>
              <a:t> (aka Maple 1.5)</a:t>
            </a:r>
          </a:p>
          <a:p>
            <a:pPr lvl="1"/>
            <a:r>
              <a:rPr lang="en-US" dirty="0"/>
              <a:t>Maple demo (Jason/Tony</a:t>
            </a:r>
            <a:r>
              <a:rPr lang="en-US" dirty="0" smtClean="0"/>
              <a:t>)</a:t>
            </a:r>
          </a:p>
          <a:p>
            <a:pPr lvl="1"/>
            <a:r>
              <a:rPr lang="en-US" dirty="0" smtClean="0"/>
              <a:t>Problems of Maple using trace tree</a:t>
            </a:r>
          </a:p>
          <a:p>
            <a:pPr lvl="1"/>
            <a:r>
              <a:rPr lang="en-US" dirty="0" smtClean="0"/>
              <a:t>Magellan (aka Maple 2.0)</a:t>
            </a:r>
            <a:endParaRPr lang="en-US" dirty="0"/>
          </a:p>
          <a:p>
            <a:endParaRPr lang="en-US" dirty="0" smtClean="0"/>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80</a:t>
            </a:fld>
            <a:endParaRPr lang="en-US" dirty="0">
              <a:solidFill>
                <a:schemeClr val="bg2"/>
              </a:solidFill>
            </a:endParaRPr>
          </a:p>
        </p:txBody>
      </p:sp>
    </p:spTree>
    <p:extLst>
      <p:ext uri="{BB962C8B-B14F-4D97-AF65-F5344CB8AC3E}">
        <p14:creationId xmlns:p14="http://schemas.microsoft.com/office/powerpoint/2010/main" val="1607612042"/>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Magellan: Ideal Design Goal</a:t>
            </a:r>
            <a:endParaRPr lang="en-US" sz="3600" dirty="0"/>
          </a:p>
        </p:txBody>
      </p:sp>
      <p:sp>
        <p:nvSpPr>
          <p:cNvPr id="3" name="Content Placeholder 2"/>
          <p:cNvSpPr>
            <a:spLocks noGrp="1"/>
          </p:cNvSpPr>
          <p:nvPr>
            <p:ph idx="1"/>
          </p:nvPr>
        </p:nvSpPr>
        <p:spPr/>
        <p:txBody>
          <a:bodyPr/>
          <a:lstStyle/>
          <a:p>
            <a:r>
              <a:rPr lang="en-US" dirty="0" smtClean="0"/>
              <a:t>Proactively, fully generate flow tables</a:t>
            </a:r>
          </a:p>
          <a:p>
            <a:pPr lvl="1"/>
            <a:endParaRPr lang="en-US" dirty="0" smtClean="0"/>
          </a:p>
          <a:p>
            <a:r>
              <a:rPr lang="en-US" dirty="0" smtClean="0"/>
              <a:t>Problem</a:t>
            </a:r>
          </a:p>
          <a:p>
            <a:pPr lvl="1"/>
            <a:r>
              <a:rPr lang="en-US" dirty="0" smtClean="0"/>
              <a:t>Switch has limited computation model </a:t>
            </a:r>
          </a:p>
          <a:p>
            <a:pPr lvl="2"/>
            <a:r>
              <a:rPr lang="en-US" dirty="0" smtClean="0"/>
              <a:t>Execution paths that lead to non-switch-implementable actions (e.g., state update) still need to punt</a:t>
            </a:r>
          </a:p>
          <a:p>
            <a:pPr lvl="2"/>
            <a:r>
              <a:rPr lang="en-US" dirty="0" smtClean="0"/>
              <a:t>Non-compact </a:t>
            </a:r>
            <a:r>
              <a:rPr lang="en-US" dirty="0" err="1" smtClean="0"/>
              <a:t>mappable</a:t>
            </a:r>
            <a:r>
              <a:rPr lang="en-US" dirty="0" smtClean="0"/>
              <a:t> instructions need punt as well</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81</a:t>
            </a:fld>
            <a:endParaRPr lang="en-US" dirty="0">
              <a:solidFill>
                <a:schemeClr val="bg2"/>
              </a:solidFill>
            </a:endParaRPr>
          </a:p>
        </p:txBody>
      </p:sp>
    </p:spTree>
    <p:extLst>
      <p:ext uri="{BB962C8B-B14F-4D97-AF65-F5344CB8AC3E}">
        <p14:creationId xmlns:p14="http://schemas.microsoft.com/office/powerpoint/2010/main" val="3217700254"/>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An Example Non-Compact </a:t>
            </a:r>
            <a:r>
              <a:rPr lang="en-US" sz="3200" dirty="0" err="1"/>
              <a:t>Mappable</a:t>
            </a:r>
            <a:r>
              <a:rPr lang="en-US" sz="3200" dirty="0"/>
              <a:t> Instruction</a:t>
            </a:r>
          </a:p>
        </p:txBody>
      </p:sp>
      <p:sp>
        <p:nvSpPr>
          <p:cNvPr id="5" name="Rectangle 2"/>
          <p:cNvSpPr>
            <a:spLocks/>
          </p:cNvSpPr>
          <p:nvPr/>
        </p:nvSpPr>
        <p:spPr bwMode="auto">
          <a:xfrm>
            <a:off x="510109" y="2737556"/>
            <a:ext cx="8290245" cy="2790678"/>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1600" baseline="0" dirty="0" err="1" smtClean="0">
                <a:latin typeface="Menlo Regular"/>
                <a:cs typeface="Menlo Regular"/>
              </a:rPr>
              <a:t>blockPort</a:t>
            </a:r>
            <a:r>
              <a:rPr lang="nl-NL" sz="1600" baseline="0" dirty="0" smtClean="0">
                <a:latin typeface="Menlo Regular"/>
                <a:cs typeface="Menlo Regular"/>
              </a:rPr>
              <a:t> </a:t>
            </a:r>
            <a:r>
              <a:rPr lang="nl-NL" sz="1600" baseline="0" dirty="0">
                <a:latin typeface="Menlo Regular"/>
                <a:cs typeface="Menlo Regular"/>
              </a:rPr>
              <a:t>= </a:t>
            </a:r>
            <a:r>
              <a:rPr lang="nl-NL" sz="1600" baseline="0" dirty="0" smtClean="0">
                <a:latin typeface="Menlo Regular"/>
                <a:cs typeface="Menlo Regular"/>
              </a:rPr>
              <a:t>22                  </a:t>
            </a:r>
            <a:r>
              <a:rPr lang="nl-NL" sz="1600" baseline="0" dirty="0">
                <a:solidFill>
                  <a:srgbClr val="FF0000"/>
                </a:solidFill>
                <a:latin typeface="Menlo Regular"/>
                <a:cs typeface="Menlo Regular"/>
              </a:rPr>
              <a:t>// </a:t>
            </a:r>
            <a:r>
              <a:rPr lang="nl-NL" sz="1600" baseline="0" dirty="0" smtClean="0">
                <a:solidFill>
                  <a:srgbClr val="FF0000"/>
                </a:solidFill>
                <a:latin typeface="Menlo Regular"/>
                <a:cs typeface="Menlo Regular"/>
              </a:rPr>
              <a:t>policy</a:t>
            </a:r>
          </a:p>
          <a:p>
            <a:r>
              <a:rPr lang="nl-NL" sz="1600" baseline="0" dirty="0">
                <a:latin typeface="Menlo Regular"/>
                <a:cs typeface="Menlo Regular"/>
              </a:rPr>
              <a:t>servers   = [A, B, </a:t>
            </a:r>
            <a:r>
              <a:rPr lang="nl-NL" sz="1600" baseline="0" dirty="0" smtClean="0">
                <a:latin typeface="Menlo Regular"/>
                <a:cs typeface="Menlo Regular"/>
              </a:rPr>
              <a:t>C, D]        </a:t>
            </a:r>
            <a:r>
              <a:rPr lang="nl-NL" sz="1600" baseline="0" dirty="0" smtClean="0">
                <a:solidFill>
                  <a:srgbClr val="FF0000"/>
                </a:solidFill>
                <a:latin typeface="Menlo Regular"/>
                <a:cs typeface="Menlo Regular"/>
              </a:rPr>
              <a:t>/</a:t>
            </a:r>
            <a:r>
              <a:rPr lang="nl-NL" sz="1600" baseline="0" dirty="0">
                <a:solidFill>
                  <a:srgbClr val="FF0000"/>
                </a:solidFill>
                <a:latin typeface="Menlo Regular"/>
                <a:cs typeface="Menlo Regular"/>
              </a:rPr>
              <a:t>/ net </a:t>
            </a:r>
            <a:r>
              <a:rPr lang="nl-NL" sz="1600" baseline="0" dirty="0" err="1">
                <a:solidFill>
                  <a:srgbClr val="FF0000"/>
                </a:solidFill>
                <a:latin typeface="Menlo Regular"/>
                <a:cs typeface="Menlo Regular"/>
              </a:rPr>
              <a:t>func</a:t>
            </a:r>
            <a:r>
              <a:rPr lang="nl-NL" sz="1600" baseline="0" dirty="0">
                <a:solidFill>
                  <a:srgbClr val="FF0000"/>
                </a:solidFill>
                <a:latin typeface="Menlo Regular"/>
                <a:cs typeface="Menlo Regular"/>
              </a:rPr>
              <a:t/>
            </a:r>
            <a:br>
              <a:rPr lang="nl-NL" sz="1600" baseline="0" dirty="0">
                <a:solidFill>
                  <a:srgbClr val="FF0000"/>
                </a:solidFill>
                <a:latin typeface="Menlo Regular"/>
                <a:cs typeface="Menlo Regular"/>
              </a:rPr>
            </a:br>
            <a:r>
              <a:rPr lang="nl-NL" sz="1600" baseline="0" dirty="0" err="1" smtClean="0">
                <a:latin typeface="Menlo Regular"/>
                <a:cs typeface="Menlo Regular"/>
              </a:rPr>
              <a:t>hostTable</a:t>
            </a:r>
            <a:r>
              <a:rPr lang="nl-NL" sz="1600" baseline="0" dirty="0" smtClean="0">
                <a:latin typeface="Menlo Regular"/>
                <a:cs typeface="Menlo Regular"/>
              </a:rPr>
              <a:t> = </a:t>
            </a:r>
            <a:r>
              <a:rPr lang="nl-NL" sz="1600" baseline="0" dirty="0">
                <a:latin typeface="Menlo Regular"/>
                <a:cs typeface="Menlo Regular"/>
              </a:rPr>
              <a:t>{A:0,B:1,C:2,D:3} </a:t>
            </a:r>
            <a:r>
              <a:rPr lang="nl-NL" sz="1600" baseline="0" dirty="0" smtClean="0">
                <a:latin typeface="Menlo Regular"/>
                <a:cs typeface="Menlo Regular"/>
              </a:rPr>
              <a:t>  </a:t>
            </a:r>
            <a:r>
              <a:rPr lang="nl-NL" sz="1600" baseline="0" dirty="0" smtClean="0">
                <a:solidFill>
                  <a:srgbClr val="FF0000"/>
                </a:solidFill>
                <a:latin typeface="Menlo Regular"/>
                <a:cs typeface="Menlo Regular"/>
              </a:rPr>
              <a:t>/</a:t>
            </a:r>
            <a:r>
              <a:rPr lang="nl-NL" sz="1600" baseline="0" dirty="0">
                <a:solidFill>
                  <a:srgbClr val="FF0000"/>
                </a:solidFill>
                <a:latin typeface="Menlo Regular"/>
                <a:cs typeface="Menlo Regular"/>
              </a:rPr>
              <a:t>/ </a:t>
            </a:r>
            <a:r>
              <a:rPr lang="nl-NL" sz="1600" baseline="0" dirty="0" err="1">
                <a:solidFill>
                  <a:srgbClr val="FF0000"/>
                </a:solidFill>
                <a:latin typeface="Menlo Regular"/>
                <a:cs typeface="Menlo Regular"/>
              </a:rPr>
              <a:t>netview</a:t>
            </a:r>
            <a:r>
              <a:rPr lang="nl-NL" sz="1600" baseline="0" dirty="0">
                <a:solidFill>
                  <a:srgbClr val="FF0000"/>
                </a:solidFill>
                <a:latin typeface="Menlo Regular"/>
                <a:cs typeface="Menlo Regular"/>
              </a:rPr>
              <a:t/>
            </a:r>
            <a:br>
              <a:rPr lang="nl-NL" sz="1600" baseline="0" dirty="0">
                <a:solidFill>
                  <a:srgbClr val="FF0000"/>
                </a:solidFill>
                <a:latin typeface="Menlo Regular"/>
                <a:cs typeface="Menlo Regular"/>
              </a:rPr>
            </a:br>
            <a:endParaRPr lang="nl-NL" sz="1600" baseline="0" dirty="0">
              <a:latin typeface="Menlo Regular"/>
              <a:cs typeface="Menlo Regular"/>
            </a:endParaRPr>
          </a:p>
          <a:p>
            <a:r>
              <a:rPr lang="nl-NL" sz="1600" baseline="0" dirty="0" err="1">
                <a:latin typeface="Menlo Regular"/>
                <a:cs typeface="Menlo Regular"/>
              </a:rPr>
              <a:t>def</a:t>
            </a:r>
            <a:r>
              <a:rPr lang="nl-NL" sz="1600" baseline="0" dirty="0">
                <a:latin typeface="Menlo Regular"/>
                <a:cs typeface="Menlo Regular"/>
              </a:rPr>
              <a:t> </a:t>
            </a:r>
            <a:r>
              <a:rPr lang="nl-NL" sz="1600" baseline="0" dirty="0" err="1">
                <a:latin typeface="Menlo Regular"/>
                <a:cs typeface="Menlo Regular"/>
              </a:rPr>
              <a:t>onPacketIn</a:t>
            </a:r>
            <a:r>
              <a:rPr lang="nl-NL" sz="1600" baseline="0" dirty="0">
                <a:latin typeface="Menlo Regular"/>
                <a:cs typeface="Menlo Regular"/>
              </a:rPr>
              <a:t>(p)</a:t>
            </a:r>
            <a:r>
              <a:rPr lang="nl-NL" sz="1600" baseline="0" dirty="0" smtClean="0">
                <a:latin typeface="Menlo Regular"/>
                <a:cs typeface="Menlo Regular"/>
              </a:rPr>
              <a:t>:              </a:t>
            </a:r>
            <a:r>
              <a:rPr lang="nl-NL" sz="1600" baseline="0" dirty="0" smtClean="0">
                <a:solidFill>
                  <a:srgbClr val="FF0000"/>
                </a:solidFill>
                <a:latin typeface="Menlo Regular"/>
                <a:cs typeface="Menlo Regular"/>
              </a:rPr>
              <a:t>// </a:t>
            </a:r>
            <a:r>
              <a:rPr lang="nl-NL" sz="1600" baseline="0" dirty="0" err="1" smtClean="0">
                <a:solidFill>
                  <a:srgbClr val="FF0000"/>
                </a:solidFill>
                <a:latin typeface="Menlo Regular"/>
                <a:cs typeface="Menlo Regular"/>
              </a:rPr>
              <a:t>policy+netfunc</a:t>
            </a:r>
            <a:r>
              <a:rPr lang="nl-NL" sz="1600" baseline="0" dirty="0" err="1">
                <a:solidFill>
                  <a:srgbClr val="FF0000"/>
                </a:solidFill>
                <a:latin typeface="Menlo Regular"/>
                <a:cs typeface="Menlo Regular"/>
              </a:rPr>
              <a:t>+</a:t>
            </a:r>
            <a:r>
              <a:rPr lang="nl-NL" sz="1600" baseline="0" dirty="0" err="1" smtClean="0">
                <a:solidFill>
                  <a:srgbClr val="FF0000"/>
                </a:solidFill>
                <a:latin typeface="Menlo Regular"/>
                <a:cs typeface="Menlo Regular"/>
              </a:rPr>
              <a:t>netvw</a:t>
            </a:r>
            <a:r>
              <a:rPr lang="nl-NL" sz="1600" baseline="0" dirty="0" smtClean="0">
                <a:solidFill>
                  <a:srgbClr val="FF0000"/>
                </a:solidFill>
                <a:latin typeface="Menlo Regular"/>
                <a:cs typeface="Menlo Regular"/>
              </a:rPr>
              <a:t> -&gt; DP</a:t>
            </a:r>
            <a:endParaRPr lang="nl-NL" sz="1600" baseline="0" dirty="0">
              <a:solidFill>
                <a:srgbClr val="FF0000"/>
              </a:solidFill>
              <a:latin typeface="Menlo Regular"/>
              <a:cs typeface="Menlo Regular"/>
            </a:endParaRPr>
          </a:p>
          <a:p>
            <a:r>
              <a:rPr lang="nl-NL" sz="1600" baseline="0" dirty="0" smtClean="0">
                <a:solidFill>
                  <a:srgbClr val="B21889"/>
                </a:solidFill>
                <a:latin typeface="Menlo Regular"/>
                <a:cs typeface="Menlo Regular"/>
                <a:sym typeface="Menlo Regular" charset="0"/>
              </a:rPr>
              <a:t>  i</a:t>
            </a:r>
            <a:r>
              <a:rPr lang="en-US" sz="1600" baseline="0" dirty="0" smtClean="0">
                <a:solidFill>
                  <a:srgbClr val="B21889"/>
                </a:solidFill>
                <a:latin typeface="Menlo Regular"/>
                <a:cs typeface="Menlo Regular"/>
                <a:sym typeface="Menlo Regular" charset="0"/>
              </a:rPr>
              <a:t>f </a:t>
            </a:r>
            <a:r>
              <a:rPr lang="nl-NL" sz="1600" baseline="0" dirty="0" err="1" smtClean="0">
                <a:latin typeface="Menlo Regular"/>
                <a:cs typeface="Menlo Regular"/>
                <a:sym typeface="Menlo Regular" charset="0"/>
              </a:rPr>
              <a:t>blockPort</a:t>
            </a:r>
            <a:r>
              <a:rPr lang="nl-NL" sz="1600" baseline="0" dirty="0" smtClean="0">
                <a:latin typeface="Menlo Regular"/>
                <a:cs typeface="Menlo Regular"/>
              </a:rPr>
              <a:t> </a:t>
            </a:r>
            <a:r>
              <a:rPr lang="nl-NL" sz="1600" baseline="0" dirty="0">
                <a:latin typeface="Menlo Regular"/>
                <a:cs typeface="Menlo Regular"/>
              </a:rPr>
              <a:t>== </a:t>
            </a:r>
            <a:r>
              <a:rPr lang="nl-NL" sz="1600" baseline="0" dirty="0" err="1" smtClean="0">
                <a:latin typeface="Menlo Regular"/>
                <a:cs typeface="Menlo Regular"/>
              </a:rPr>
              <a:t>p.tcp_dst</a:t>
            </a:r>
            <a:r>
              <a:rPr lang="nl-NL" sz="1600" baseline="0" dirty="0" smtClean="0">
                <a:latin typeface="Menlo Regular"/>
                <a:cs typeface="Menlo Regular"/>
              </a:rPr>
              <a:t>:</a:t>
            </a:r>
            <a:br>
              <a:rPr lang="nl-NL" sz="1600" baseline="0" dirty="0" smtClean="0">
                <a:latin typeface="Menlo Regular"/>
                <a:cs typeface="Menlo Regular"/>
              </a:rPr>
            </a:br>
            <a:r>
              <a:rPr lang="nl-NL" sz="1600" baseline="0" dirty="0" smtClean="0">
                <a:latin typeface="Menlo Regular"/>
                <a:cs typeface="Menlo Regular"/>
              </a:rPr>
              <a:t>   return drop</a:t>
            </a:r>
          </a:p>
          <a:p>
            <a:r>
              <a:rPr lang="en-US" sz="1600" baseline="0" dirty="0" smtClean="0">
                <a:solidFill>
                  <a:srgbClr val="B21889"/>
                </a:solidFill>
                <a:latin typeface="Menlo Regular"/>
                <a:cs typeface="Menlo Regular"/>
                <a:sym typeface="Menlo Regular" charset="0"/>
              </a:rPr>
              <a:t>  else:</a:t>
            </a:r>
            <a:br>
              <a:rPr lang="en-US" sz="1600" baseline="0" dirty="0" smtClean="0">
                <a:solidFill>
                  <a:srgbClr val="B21889"/>
                </a:solidFill>
                <a:latin typeface="Menlo Regular"/>
                <a:cs typeface="Menlo Regular"/>
                <a:sym typeface="Menlo Regular" charset="0"/>
              </a:rPr>
            </a:br>
            <a:r>
              <a:rPr lang="en-US" sz="1600" baseline="0" dirty="0" smtClean="0">
                <a:solidFill>
                  <a:srgbClr val="B21889"/>
                </a:solidFill>
                <a:latin typeface="Menlo Regular"/>
                <a:cs typeface="Menlo Regular"/>
                <a:sym typeface="Menlo Regular" charset="0"/>
              </a:rPr>
              <a:t>   </a:t>
            </a:r>
            <a:r>
              <a:rPr lang="nl-NL" sz="1600" baseline="0" dirty="0" smtClean="0">
                <a:latin typeface="Menlo Regular"/>
                <a:cs typeface="Menlo Regular"/>
              </a:rPr>
              <a:t>s </a:t>
            </a:r>
            <a:r>
              <a:rPr lang="nl-NL" sz="1600" baseline="0" dirty="0">
                <a:latin typeface="Menlo Regular"/>
                <a:cs typeface="Menlo Regular"/>
              </a:rPr>
              <a:t>= </a:t>
            </a:r>
            <a:r>
              <a:rPr lang="nl-NL" sz="1600" baseline="0" dirty="0" smtClean="0">
                <a:latin typeface="Menlo Regular"/>
                <a:cs typeface="Menlo Regular"/>
              </a:rPr>
              <a:t>servers[</a:t>
            </a:r>
            <a:r>
              <a:rPr lang="nl-NL" sz="1600" baseline="0" dirty="0" err="1" smtClean="0">
                <a:latin typeface="Menlo Regular"/>
                <a:cs typeface="Menlo Regular"/>
              </a:rPr>
              <a:t>p.ip_src</a:t>
            </a:r>
            <a:r>
              <a:rPr lang="nl-NL" sz="1600" baseline="0" dirty="0" smtClean="0">
                <a:latin typeface="Menlo Regular"/>
                <a:cs typeface="Menlo Regular"/>
              </a:rPr>
              <a:t> </a:t>
            </a:r>
            <a:r>
              <a:rPr lang="nl-NL" sz="1600" baseline="0" dirty="0">
                <a:latin typeface="Menlo Regular"/>
                <a:cs typeface="Menlo Regular"/>
              </a:rPr>
              <a:t>% </a:t>
            </a:r>
            <a:r>
              <a:rPr lang="nl-NL" sz="1600" baseline="0" dirty="0" err="1" smtClean="0">
                <a:latin typeface="Menlo Regular"/>
                <a:cs typeface="Menlo Regular"/>
              </a:rPr>
              <a:t>len</a:t>
            </a:r>
            <a:r>
              <a:rPr lang="nl-NL" sz="1600" baseline="0" dirty="0" smtClean="0">
                <a:latin typeface="Menlo Regular"/>
                <a:cs typeface="Menlo Regular"/>
              </a:rPr>
              <a:t>(servers)]</a:t>
            </a:r>
            <a:endParaRPr lang="en-US" sz="1600" baseline="0" dirty="0" smtClean="0">
              <a:solidFill>
                <a:srgbClr val="B21889"/>
              </a:solidFill>
              <a:latin typeface="Menlo Regular"/>
              <a:cs typeface="Menlo Regular"/>
              <a:sym typeface="Menlo Regular" charset="0"/>
            </a:endParaRPr>
          </a:p>
          <a:p>
            <a:r>
              <a:rPr lang="en-US" sz="1600" baseline="0" dirty="0">
                <a:solidFill>
                  <a:srgbClr val="B21889"/>
                </a:solidFill>
                <a:latin typeface="Menlo Regular"/>
                <a:cs typeface="Menlo Regular"/>
                <a:sym typeface="Menlo Regular" charset="0"/>
              </a:rPr>
              <a:t> </a:t>
            </a:r>
            <a:r>
              <a:rPr lang="en-US" sz="1600" baseline="0" dirty="0" smtClean="0">
                <a:solidFill>
                  <a:srgbClr val="B21889"/>
                </a:solidFill>
                <a:latin typeface="Menlo Regular"/>
                <a:cs typeface="Menlo Regular"/>
                <a:sym typeface="Menlo Regular" charset="0"/>
              </a:rPr>
              <a:t>  return </a:t>
            </a:r>
            <a:r>
              <a:rPr lang="nl-NL" sz="1600" baseline="0" dirty="0" smtClean="0">
                <a:latin typeface="Menlo Regular"/>
                <a:cs typeface="Menlo Regular"/>
              </a:rPr>
              <a:t>forward([</a:t>
            </a:r>
            <a:r>
              <a:rPr lang="nl-NL" sz="1600" baseline="0" dirty="0" err="1" smtClean="0">
                <a:latin typeface="Menlo Regular"/>
                <a:cs typeface="Menlo Regular"/>
              </a:rPr>
              <a:t>hostTable</a:t>
            </a:r>
            <a:r>
              <a:rPr lang="nl-NL" sz="1600" baseline="0" dirty="0" smtClean="0">
                <a:latin typeface="Menlo Regular"/>
                <a:cs typeface="Menlo Regular"/>
              </a:rPr>
              <a:t>[s]])</a:t>
            </a:r>
            <a:endParaRPr lang="en-US" sz="1600" baseline="0" dirty="0">
              <a:latin typeface="Menlo Regular"/>
              <a:cs typeface="Menlo Regular"/>
              <a:sym typeface="Menlo Regular" charset="0"/>
            </a:endParaRPr>
          </a:p>
          <a:p>
            <a:endParaRPr lang="nl-NL" sz="1600" baseline="0" dirty="0" smtClean="0">
              <a:latin typeface="Menlo Regular"/>
              <a:cs typeface="Menlo Regular"/>
            </a:endParaRPr>
          </a:p>
        </p:txBody>
      </p:sp>
    </p:spTree>
    <p:extLst>
      <p:ext uri="{BB962C8B-B14F-4D97-AF65-F5344CB8AC3E}">
        <p14:creationId xmlns:p14="http://schemas.microsoft.com/office/powerpoint/2010/main" val="50029214"/>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An Example Non-Compact </a:t>
            </a:r>
            <a:r>
              <a:rPr lang="en-US" sz="3200" dirty="0" err="1"/>
              <a:t>Mappable</a:t>
            </a:r>
            <a:r>
              <a:rPr lang="en-US" sz="3200" dirty="0"/>
              <a:t> Instruction</a:t>
            </a:r>
          </a:p>
        </p:txBody>
      </p:sp>
      <p:sp>
        <p:nvSpPr>
          <p:cNvPr id="5" name="Rectangle 2"/>
          <p:cNvSpPr>
            <a:spLocks/>
          </p:cNvSpPr>
          <p:nvPr/>
        </p:nvSpPr>
        <p:spPr bwMode="auto">
          <a:xfrm>
            <a:off x="510109" y="2568222"/>
            <a:ext cx="8290245" cy="2803212"/>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1600" baseline="0" dirty="0" err="1" smtClean="0">
                <a:latin typeface="Menlo Regular"/>
                <a:cs typeface="Menlo Regular"/>
              </a:rPr>
              <a:t>blockPort</a:t>
            </a:r>
            <a:r>
              <a:rPr lang="nl-NL" sz="1600" baseline="0" dirty="0" smtClean="0">
                <a:latin typeface="Menlo Regular"/>
                <a:cs typeface="Menlo Regular"/>
              </a:rPr>
              <a:t> </a:t>
            </a:r>
            <a:r>
              <a:rPr lang="nl-NL" sz="1600" baseline="0" dirty="0">
                <a:latin typeface="Menlo Regular"/>
                <a:cs typeface="Menlo Regular"/>
              </a:rPr>
              <a:t>= </a:t>
            </a:r>
            <a:r>
              <a:rPr lang="nl-NL" sz="1600" baseline="0" dirty="0" smtClean="0">
                <a:latin typeface="Menlo Regular"/>
                <a:cs typeface="Menlo Regular"/>
              </a:rPr>
              <a:t>22                  </a:t>
            </a:r>
            <a:r>
              <a:rPr lang="nl-NL" sz="1600" baseline="0" dirty="0">
                <a:solidFill>
                  <a:srgbClr val="FF0000"/>
                </a:solidFill>
                <a:latin typeface="Menlo Regular"/>
                <a:cs typeface="Menlo Regular"/>
              </a:rPr>
              <a:t>// </a:t>
            </a:r>
            <a:r>
              <a:rPr lang="nl-NL" sz="1600" baseline="0" dirty="0" smtClean="0">
                <a:solidFill>
                  <a:srgbClr val="FF0000"/>
                </a:solidFill>
                <a:latin typeface="Menlo Regular"/>
                <a:cs typeface="Menlo Regular"/>
              </a:rPr>
              <a:t>policy</a:t>
            </a:r>
          </a:p>
          <a:p>
            <a:r>
              <a:rPr lang="nl-NL" sz="1600" baseline="0" dirty="0">
                <a:latin typeface="Menlo Regular"/>
                <a:cs typeface="Menlo Regular"/>
              </a:rPr>
              <a:t>servers   = [A, B, </a:t>
            </a:r>
            <a:r>
              <a:rPr lang="nl-NL" sz="1600" baseline="0" dirty="0" smtClean="0">
                <a:latin typeface="Menlo Regular"/>
                <a:cs typeface="Menlo Regular"/>
              </a:rPr>
              <a:t>C]           </a:t>
            </a:r>
            <a:r>
              <a:rPr lang="nl-NL" sz="1600" baseline="0" dirty="0" smtClean="0">
                <a:solidFill>
                  <a:srgbClr val="FF0000"/>
                </a:solidFill>
                <a:latin typeface="Menlo Regular"/>
                <a:cs typeface="Menlo Regular"/>
              </a:rPr>
              <a:t>/</a:t>
            </a:r>
            <a:r>
              <a:rPr lang="nl-NL" sz="1600" baseline="0" dirty="0">
                <a:solidFill>
                  <a:srgbClr val="FF0000"/>
                </a:solidFill>
                <a:latin typeface="Menlo Regular"/>
                <a:cs typeface="Menlo Regular"/>
              </a:rPr>
              <a:t>/ net </a:t>
            </a:r>
            <a:r>
              <a:rPr lang="nl-NL" sz="1600" baseline="0" dirty="0" err="1">
                <a:solidFill>
                  <a:srgbClr val="FF0000"/>
                </a:solidFill>
                <a:latin typeface="Menlo Regular"/>
                <a:cs typeface="Menlo Regular"/>
              </a:rPr>
              <a:t>func</a:t>
            </a:r>
            <a:r>
              <a:rPr lang="nl-NL" sz="1600" baseline="0" dirty="0">
                <a:solidFill>
                  <a:srgbClr val="FF0000"/>
                </a:solidFill>
                <a:latin typeface="Menlo Regular"/>
                <a:cs typeface="Menlo Regular"/>
              </a:rPr>
              <a:t/>
            </a:r>
            <a:br>
              <a:rPr lang="nl-NL" sz="1600" baseline="0" dirty="0">
                <a:solidFill>
                  <a:srgbClr val="FF0000"/>
                </a:solidFill>
                <a:latin typeface="Menlo Regular"/>
                <a:cs typeface="Menlo Regular"/>
              </a:rPr>
            </a:br>
            <a:r>
              <a:rPr lang="nl-NL" sz="1600" baseline="0" dirty="0" err="1" smtClean="0">
                <a:latin typeface="Menlo Regular"/>
                <a:cs typeface="Menlo Regular"/>
              </a:rPr>
              <a:t>hostTable</a:t>
            </a:r>
            <a:r>
              <a:rPr lang="nl-NL" sz="1600" baseline="0" dirty="0" smtClean="0">
                <a:latin typeface="Menlo Regular"/>
                <a:cs typeface="Menlo Regular"/>
              </a:rPr>
              <a:t> = </a:t>
            </a:r>
            <a:r>
              <a:rPr lang="nl-NL" sz="1600" baseline="0" dirty="0">
                <a:latin typeface="Menlo Regular"/>
                <a:cs typeface="Menlo Regular"/>
              </a:rPr>
              <a:t>{A:0,B:1,C:2,D:3} </a:t>
            </a:r>
            <a:r>
              <a:rPr lang="nl-NL" sz="1600" baseline="0" dirty="0" smtClean="0">
                <a:latin typeface="Menlo Regular"/>
                <a:cs typeface="Menlo Regular"/>
              </a:rPr>
              <a:t>  </a:t>
            </a:r>
            <a:r>
              <a:rPr lang="nl-NL" sz="1600" baseline="0" dirty="0" smtClean="0">
                <a:solidFill>
                  <a:srgbClr val="FF0000"/>
                </a:solidFill>
                <a:latin typeface="Menlo Regular"/>
                <a:cs typeface="Menlo Regular"/>
              </a:rPr>
              <a:t>/</a:t>
            </a:r>
            <a:r>
              <a:rPr lang="nl-NL" sz="1600" baseline="0" dirty="0">
                <a:solidFill>
                  <a:srgbClr val="FF0000"/>
                </a:solidFill>
                <a:latin typeface="Menlo Regular"/>
                <a:cs typeface="Menlo Regular"/>
              </a:rPr>
              <a:t>/ </a:t>
            </a:r>
            <a:r>
              <a:rPr lang="nl-NL" sz="1600" baseline="0" dirty="0" err="1">
                <a:solidFill>
                  <a:srgbClr val="FF0000"/>
                </a:solidFill>
                <a:latin typeface="Menlo Regular"/>
                <a:cs typeface="Menlo Regular"/>
              </a:rPr>
              <a:t>netview</a:t>
            </a:r>
            <a:r>
              <a:rPr lang="nl-NL" sz="1600" baseline="0" dirty="0">
                <a:solidFill>
                  <a:srgbClr val="FF0000"/>
                </a:solidFill>
                <a:latin typeface="Menlo Regular"/>
                <a:cs typeface="Menlo Regular"/>
              </a:rPr>
              <a:t/>
            </a:r>
            <a:br>
              <a:rPr lang="nl-NL" sz="1600" baseline="0" dirty="0">
                <a:solidFill>
                  <a:srgbClr val="FF0000"/>
                </a:solidFill>
                <a:latin typeface="Menlo Regular"/>
                <a:cs typeface="Menlo Regular"/>
              </a:rPr>
            </a:br>
            <a:endParaRPr lang="nl-NL" sz="1600" baseline="0" dirty="0">
              <a:latin typeface="Menlo Regular"/>
              <a:cs typeface="Menlo Regular"/>
            </a:endParaRPr>
          </a:p>
          <a:p>
            <a:r>
              <a:rPr lang="nl-NL" sz="1600" baseline="0" dirty="0" err="1">
                <a:latin typeface="Menlo Regular"/>
                <a:cs typeface="Menlo Regular"/>
              </a:rPr>
              <a:t>def</a:t>
            </a:r>
            <a:r>
              <a:rPr lang="nl-NL" sz="1600" baseline="0" dirty="0">
                <a:latin typeface="Menlo Regular"/>
                <a:cs typeface="Menlo Regular"/>
              </a:rPr>
              <a:t> </a:t>
            </a:r>
            <a:r>
              <a:rPr lang="nl-NL" sz="1600" baseline="0" dirty="0" err="1">
                <a:latin typeface="Menlo Regular"/>
                <a:cs typeface="Menlo Regular"/>
              </a:rPr>
              <a:t>onPacketIn</a:t>
            </a:r>
            <a:r>
              <a:rPr lang="nl-NL" sz="1600" baseline="0" dirty="0">
                <a:latin typeface="Menlo Regular"/>
                <a:cs typeface="Menlo Regular"/>
              </a:rPr>
              <a:t>(p)</a:t>
            </a:r>
            <a:r>
              <a:rPr lang="nl-NL" sz="1600" baseline="0" dirty="0" smtClean="0">
                <a:latin typeface="Menlo Regular"/>
                <a:cs typeface="Menlo Regular"/>
              </a:rPr>
              <a:t>:              </a:t>
            </a:r>
            <a:r>
              <a:rPr lang="nl-NL" sz="1600" baseline="0" dirty="0" smtClean="0">
                <a:solidFill>
                  <a:srgbClr val="FF0000"/>
                </a:solidFill>
                <a:latin typeface="Menlo Regular"/>
                <a:cs typeface="Menlo Regular"/>
              </a:rPr>
              <a:t>// </a:t>
            </a:r>
            <a:r>
              <a:rPr lang="nl-NL" sz="1600" baseline="0" dirty="0" err="1" smtClean="0">
                <a:solidFill>
                  <a:srgbClr val="FF0000"/>
                </a:solidFill>
                <a:latin typeface="Menlo Regular"/>
                <a:cs typeface="Menlo Regular"/>
              </a:rPr>
              <a:t>policy+netfunc</a:t>
            </a:r>
            <a:r>
              <a:rPr lang="nl-NL" sz="1600" baseline="0" dirty="0" err="1">
                <a:solidFill>
                  <a:srgbClr val="FF0000"/>
                </a:solidFill>
                <a:latin typeface="Menlo Regular"/>
                <a:cs typeface="Menlo Regular"/>
              </a:rPr>
              <a:t>+</a:t>
            </a:r>
            <a:r>
              <a:rPr lang="nl-NL" sz="1600" baseline="0" dirty="0" err="1" smtClean="0">
                <a:solidFill>
                  <a:srgbClr val="FF0000"/>
                </a:solidFill>
                <a:latin typeface="Menlo Regular"/>
                <a:cs typeface="Menlo Regular"/>
              </a:rPr>
              <a:t>netvw</a:t>
            </a:r>
            <a:r>
              <a:rPr lang="nl-NL" sz="1600" baseline="0" dirty="0" smtClean="0">
                <a:solidFill>
                  <a:srgbClr val="FF0000"/>
                </a:solidFill>
                <a:latin typeface="Menlo Regular"/>
                <a:cs typeface="Menlo Regular"/>
              </a:rPr>
              <a:t> -&gt; DP</a:t>
            </a:r>
            <a:endParaRPr lang="nl-NL" sz="1600" baseline="0" dirty="0">
              <a:solidFill>
                <a:srgbClr val="FF0000"/>
              </a:solidFill>
              <a:latin typeface="Menlo Regular"/>
              <a:cs typeface="Menlo Regular"/>
            </a:endParaRPr>
          </a:p>
          <a:p>
            <a:r>
              <a:rPr lang="nl-NL" sz="1600" baseline="0" dirty="0" smtClean="0">
                <a:solidFill>
                  <a:srgbClr val="B21889"/>
                </a:solidFill>
                <a:latin typeface="Menlo Regular"/>
                <a:cs typeface="Menlo Regular"/>
                <a:sym typeface="Menlo Regular" charset="0"/>
              </a:rPr>
              <a:t>  i</a:t>
            </a:r>
            <a:r>
              <a:rPr lang="en-US" sz="1600" baseline="0" dirty="0" smtClean="0">
                <a:solidFill>
                  <a:srgbClr val="B21889"/>
                </a:solidFill>
                <a:latin typeface="Menlo Regular"/>
                <a:cs typeface="Menlo Regular"/>
                <a:sym typeface="Menlo Regular" charset="0"/>
              </a:rPr>
              <a:t>f </a:t>
            </a:r>
            <a:r>
              <a:rPr lang="nl-NL" sz="1600" baseline="0" dirty="0" err="1" smtClean="0">
                <a:latin typeface="Menlo Regular"/>
                <a:cs typeface="Menlo Regular"/>
                <a:sym typeface="Menlo Regular" charset="0"/>
              </a:rPr>
              <a:t>blockPort</a:t>
            </a:r>
            <a:r>
              <a:rPr lang="nl-NL" sz="1600" baseline="0" dirty="0" smtClean="0">
                <a:latin typeface="Menlo Regular"/>
                <a:cs typeface="Menlo Regular"/>
              </a:rPr>
              <a:t> </a:t>
            </a:r>
            <a:r>
              <a:rPr lang="nl-NL" sz="1600" baseline="0" dirty="0">
                <a:latin typeface="Menlo Regular"/>
                <a:cs typeface="Menlo Regular"/>
              </a:rPr>
              <a:t>== </a:t>
            </a:r>
            <a:r>
              <a:rPr lang="nl-NL" sz="1600" baseline="0" dirty="0" err="1" smtClean="0">
                <a:latin typeface="Menlo Regular"/>
                <a:cs typeface="Menlo Regular"/>
              </a:rPr>
              <a:t>p.tcp_dst</a:t>
            </a:r>
            <a:r>
              <a:rPr lang="nl-NL" sz="1600" baseline="0" dirty="0" smtClean="0">
                <a:latin typeface="Menlo Regular"/>
                <a:cs typeface="Menlo Regular"/>
              </a:rPr>
              <a:t>:</a:t>
            </a:r>
            <a:br>
              <a:rPr lang="nl-NL" sz="1600" baseline="0" dirty="0" smtClean="0">
                <a:latin typeface="Menlo Regular"/>
                <a:cs typeface="Menlo Regular"/>
              </a:rPr>
            </a:br>
            <a:r>
              <a:rPr lang="nl-NL" sz="1600" baseline="0" dirty="0" smtClean="0">
                <a:latin typeface="Menlo Regular"/>
                <a:cs typeface="Menlo Regular"/>
              </a:rPr>
              <a:t>   return drop</a:t>
            </a:r>
          </a:p>
          <a:p>
            <a:r>
              <a:rPr lang="en-US" sz="1600" baseline="0" dirty="0" smtClean="0">
                <a:solidFill>
                  <a:srgbClr val="B21889"/>
                </a:solidFill>
                <a:latin typeface="Menlo Regular"/>
                <a:cs typeface="Menlo Regular"/>
                <a:sym typeface="Menlo Regular" charset="0"/>
              </a:rPr>
              <a:t>  else:</a:t>
            </a:r>
            <a:br>
              <a:rPr lang="en-US" sz="1600" baseline="0" dirty="0" smtClean="0">
                <a:solidFill>
                  <a:srgbClr val="B21889"/>
                </a:solidFill>
                <a:latin typeface="Menlo Regular"/>
                <a:cs typeface="Menlo Regular"/>
                <a:sym typeface="Menlo Regular" charset="0"/>
              </a:rPr>
            </a:br>
            <a:r>
              <a:rPr lang="en-US" sz="1600" baseline="0" dirty="0" smtClean="0">
                <a:solidFill>
                  <a:srgbClr val="B21889"/>
                </a:solidFill>
                <a:latin typeface="Menlo Regular"/>
                <a:cs typeface="Menlo Regular"/>
                <a:sym typeface="Menlo Regular" charset="0"/>
              </a:rPr>
              <a:t>   </a:t>
            </a:r>
            <a:r>
              <a:rPr lang="nl-NL" sz="1600" baseline="0" dirty="0" smtClean="0">
                <a:latin typeface="Menlo Regular"/>
                <a:cs typeface="Menlo Regular"/>
              </a:rPr>
              <a:t>s </a:t>
            </a:r>
            <a:r>
              <a:rPr lang="nl-NL" sz="1600" baseline="0" dirty="0">
                <a:latin typeface="Menlo Regular"/>
                <a:cs typeface="Menlo Regular"/>
              </a:rPr>
              <a:t>= </a:t>
            </a:r>
            <a:r>
              <a:rPr lang="nl-NL" sz="1600" baseline="0" dirty="0" smtClean="0">
                <a:latin typeface="Menlo Regular"/>
                <a:cs typeface="Menlo Regular"/>
              </a:rPr>
              <a:t>servers[</a:t>
            </a:r>
            <a:r>
              <a:rPr lang="nl-NL" sz="1600" baseline="0" dirty="0" err="1" smtClean="0">
                <a:latin typeface="Menlo Regular"/>
                <a:cs typeface="Menlo Regular"/>
              </a:rPr>
              <a:t>p.ip_src</a:t>
            </a:r>
            <a:r>
              <a:rPr lang="nl-NL" sz="1600" baseline="0" dirty="0" smtClean="0">
                <a:latin typeface="Menlo Regular"/>
                <a:cs typeface="Menlo Regular"/>
              </a:rPr>
              <a:t> </a:t>
            </a:r>
            <a:r>
              <a:rPr lang="nl-NL" sz="1600" baseline="0" dirty="0">
                <a:latin typeface="Menlo Regular"/>
                <a:cs typeface="Menlo Regular"/>
              </a:rPr>
              <a:t>% </a:t>
            </a:r>
            <a:r>
              <a:rPr lang="nl-NL" sz="1600" baseline="0" dirty="0" err="1" smtClean="0">
                <a:latin typeface="Menlo Regular"/>
                <a:cs typeface="Menlo Regular"/>
              </a:rPr>
              <a:t>len</a:t>
            </a:r>
            <a:r>
              <a:rPr lang="nl-NL" sz="1600" baseline="0" dirty="0" smtClean="0">
                <a:latin typeface="Menlo Regular"/>
                <a:cs typeface="Menlo Regular"/>
              </a:rPr>
              <a:t>(servers)]</a:t>
            </a:r>
            <a:endParaRPr lang="en-US" sz="1600" baseline="0" dirty="0" smtClean="0">
              <a:solidFill>
                <a:srgbClr val="B21889"/>
              </a:solidFill>
              <a:latin typeface="Menlo Regular"/>
              <a:cs typeface="Menlo Regular"/>
              <a:sym typeface="Menlo Regular" charset="0"/>
            </a:endParaRPr>
          </a:p>
          <a:p>
            <a:r>
              <a:rPr lang="en-US" sz="1600" baseline="0" dirty="0">
                <a:solidFill>
                  <a:srgbClr val="B21889"/>
                </a:solidFill>
                <a:latin typeface="Menlo Regular"/>
                <a:cs typeface="Menlo Regular"/>
                <a:sym typeface="Menlo Regular" charset="0"/>
              </a:rPr>
              <a:t> </a:t>
            </a:r>
            <a:r>
              <a:rPr lang="en-US" sz="1600" baseline="0" dirty="0" smtClean="0">
                <a:solidFill>
                  <a:srgbClr val="B21889"/>
                </a:solidFill>
                <a:latin typeface="Menlo Regular"/>
                <a:cs typeface="Menlo Regular"/>
                <a:sym typeface="Menlo Regular" charset="0"/>
              </a:rPr>
              <a:t>  return </a:t>
            </a:r>
            <a:r>
              <a:rPr lang="nl-NL" sz="1600" baseline="0" dirty="0" smtClean="0">
                <a:latin typeface="Menlo Regular"/>
                <a:cs typeface="Menlo Regular"/>
              </a:rPr>
              <a:t>forward([</a:t>
            </a:r>
            <a:r>
              <a:rPr lang="nl-NL" sz="1600" baseline="0" dirty="0" err="1" smtClean="0">
                <a:latin typeface="Menlo Regular"/>
                <a:cs typeface="Menlo Regular"/>
              </a:rPr>
              <a:t>hostTable</a:t>
            </a:r>
            <a:r>
              <a:rPr lang="nl-NL" sz="1600" baseline="0" dirty="0" smtClean="0">
                <a:latin typeface="Menlo Regular"/>
                <a:cs typeface="Menlo Regular"/>
              </a:rPr>
              <a:t>[s]])</a:t>
            </a:r>
            <a:endParaRPr lang="en-US" sz="1600" baseline="0" dirty="0">
              <a:latin typeface="Menlo Regular"/>
              <a:cs typeface="Menlo Regular"/>
              <a:sym typeface="Menlo Regular" charset="0"/>
            </a:endParaRPr>
          </a:p>
          <a:p>
            <a:endParaRPr lang="nl-NL" sz="1600" baseline="0" dirty="0" smtClean="0">
              <a:latin typeface="Menlo Regular"/>
              <a:cs typeface="Menlo Regular"/>
            </a:endParaRPr>
          </a:p>
        </p:txBody>
      </p:sp>
      <p:sp>
        <p:nvSpPr>
          <p:cNvPr id="6" name="Rounded Rectangular Callout 5"/>
          <p:cNvSpPr/>
          <p:nvPr/>
        </p:nvSpPr>
        <p:spPr bwMode="auto">
          <a:xfrm>
            <a:off x="6245413" y="955224"/>
            <a:ext cx="2510118" cy="1031952"/>
          </a:xfrm>
          <a:prstGeom prst="wedgeRoundRectCallout">
            <a:avLst>
              <a:gd name="adj1" fmla="val -177449"/>
              <a:gd name="adj2" fmla="val 145998"/>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baseline="0" dirty="0" smtClean="0">
                <a:latin typeface="Menlo Regular" charset="0"/>
                <a:cs typeface="Menlo Regular" charset="0"/>
                <a:sym typeface="Menlo Regular" charset="0"/>
              </a:rPr>
              <a:t>3 instead of 4 servers</a:t>
            </a:r>
            <a:endParaRPr lang="en-US" baseline="0" dirty="0">
              <a:latin typeface="Menlo Regular" charset="0"/>
              <a:cs typeface="Menlo Regular" charset="0"/>
              <a:sym typeface="Menlo Regular" charset="0"/>
            </a:endParaRPr>
          </a:p>
        </p:txBody>
      </p:sp>
      <p:sp>
        <p:nvSpPr>
          <p:cNvPr id="8" name="Rectangle 7"/>
          <p:cNvSpPr/>
          <p:nvPr/>
        </p:nvSpPr>
        <p:spPr>
          <a:xfrm>
            <a:off x="1000904" y="5681605"/>
            <a:ext cx="7310540"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There is no compact representation of instruction </a:t>
            </a:r>
            <a:r>
              <a:rPr lang="en-US" altLang="zh-CN" baseline="0" dirty="0" err="1" smtClean="0">
                <a:solidFill>
                  <a:srgbClr val="000090"/>
                </a:solidFill>
                <a:latin typeface="Courier New"/>
                <a:ea typeface="ＭＳ Ｐゴシック" pitchFamily="-105" charset="-128"/>
                <a:cs typeface="Courier New"/>
              </a:rPr>
              <a:t>pkt-attr</a:t>
            </a:r>
            <a:r>
              <a:rPr lang="en-US" altLang="zh-CN" baseline="0" dirty="0" smtClean="0">
                <a:solidFill>
                  <a:srgbClr val="000090"/>
                </a:solidFill>
                <a:latin typeface="Courier New"/>
                <a:ea typeface="ＭＳ Ｐゴシック" pitchFamily="-105" charset="-128"/>
                <a:cs typeface="Courier New"/>
              </a:rPr>
              <a:t> % k</a:t>
            </a:r>
            <a:r>
              <a:rPr lang="en-US" altLang="zh-CN" baseline="0" dirty="0" smtClean="0">
                <a:solidFill>
                  <a:srgbClr val="000090"/>
                </a:solidFill>
                <a:latin typeface="Arial" pitchFamily="-105" charset="0"/>
                <a:ea typeface="ＭＳ Ｐゴシック" pitchFamily="-105" charset="-128"/>
                <a:cs typeface="ＭＳ Ｐゴシック" pitchFamily="-105" charset="-128"/>
              </a:rPr>
              <a:t>, where there is no </a:t>
            </a:r>
            <a:r>
              <a:rPr lang="en-US" altLang="zh-CN" baseline="0" dirty="0" err="1" smtClean="0">
                <a:solidFill>
                  <a:srgbClr val="000090"/>
                </a:solidFill>
                <a:latin typeface="Arial" pitchFamily="-105" charset="0"/>
                <a:ea typeface="ＭＳ Ｐゴシック" pitchFamily="-105" charset="-128"/>
                <a:cs typeface="ＭＳ Ｐゴシック" pitchFamily="-105" charset="-128"/>
              </a:rPr>
              <a:t>i</a:t>
            </a:r>
            <a:r>
              <a:rPr lang="en-US" altLang="zh-CN" baseline="0" dirty="0" smtClean="0">
                <a:solidFill>
                  <a:srgbClr val="000090"/>
                </a:solidFill>
                <a:latin typeface="Arial" pitchFamily="-105" charset="0"/>
                <a:ea typeface="ＭＳ Ｐゴシック" pitchFamily="-105" charset="-128"/>
                <a:cs typeface="ＭＳ Ｐゴシック" pitchFamily="-105" charset="-128"/>
              </a:rPr>
              <a:t>. </a:t>
            </a:r>
            <a:r>
              <a:rPr lang="en-US" altLang="zh-CN" baseline="0" dirty="0" err="1" smtClean="0">
                <a:solidFill>
                  <a:srgbClr val="000090"/>
                </a:solidFill>
                <a:latin typeface="Arial" pitchFamily="-105" charset="0"/>
                <a:ea typeface="ＭＳ Ｐゴシック" pitchFamily="-105" charset="-128"/>
                <a:cs typeface="ＭＳ Ｐゴシック" pitchFamily="-105" charset="-128"/>
              </a:rPr>
              <a:t>s.t.</a:t>
            </a:r>
            <a:r>
              <a:rPr lang="en-US" altLang="zh-CN" baseline="0" dirty="0" smtClean="0">
                <a:solidFill>
                  <a:srgbClr val="000090"/>
                </a:solidFill>
                <a:latin typeface="Arial" pitchFamily="-105" charset="0"/>
                <a:ea typeface="ＭＳ Ｐゴシック" pitchFamily="-105" charset="-128"/>
                <a:cs typeface="ＭＳ Ｐゴシック" pitchFamily="-105" charset="-128"/>
              </a:rPr>
              <a:t> k = 2</a:t>
            </a:r>
            <a:r>
              <a:rPr lang="en-US" altLang="zh-CN" baseline="30000" dirty="0" smtClean="0">
                <a:solidFill>
                  <a:srgbClr val="000090"/>
                </a:solidFill>
                <a:latin typeface="Arial" pitchFamily="-105" charset="0"/>
                <a:ea typeface="ＭＳ Ｐゴシック" pitchFamily="-105" charset="-128"/>
                <a:cs typeface="ＭＳ Ｐゴシック" pitchFamily="-105" charset="-128"/>
              </a:rPr>
              <a:t>i</a:t>
            </a:r>
            <a:r>
              <a:rPr lang="en-US" altLang="zh-CN" baseline="0" dirty="0" smtClean="0">
                <a:solidFill>
                  <a:srgbClr val="000090"/>
                </a:solidFill>
                <a:latin typeface="Arial" pitchFamily="-105" charset="0"/>
                <a:ea typeface="ＭＳ Ｐゴシック" pitchFamily="-105" charset="-128"/>
                <a:cs typeface="ＭＳ Ｐゴシック" pitchFamily="-105" charset="-128"/>
              </a:rPr>
              <a:t>.</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Tree>
    <p:extLst>
      <p:ext uri="{BB962C8B-B14F-4D97-AF65-F5344CB8AC3E}">
        <p14:creationId xmlns:p14="http://schemas.microsoft.com/office/powerpoint/2010/main" val="36104731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Magellan: Goal and Basic Ideas</a:t>
            </a:r>
            <a:endParaRPr lang="en-US" sz="3200" dirty="0"/>
          </a:p>
        </p:txBody>
      </p:sp>
      <p:sp>
        <p:nvSpPr>
          <p:cNvPr id="3" name="Content Placeholder 2"/>
          <p:cNvSpPr>
            <a:spLocks noGrp="1"/>
          </p:cNvSpPr>
          <p:nvPr>
            <p:ph idx="1"/>
          </p:nvPr>
        </p:nvSpPr>
        <p:spPr>
          <a:xfrm>
            <a:off x="125413" y="990600"/>
            <a:ext cx="8465949" cy="5334000"/>
          </a:xfrm>
        </p:spPr>
        <p:txBody>
          <a:bodyPr/>
          <a:lstStyle/>
          <a:p>
            <a:r>
              <a:rPr lang="en-US" dirty="0" smtClean="0"/>
              <a:t>Maximize flow table hit using minimal flow table size</a:t>
            </a:r>
          </a:p>
          <a:p>
            <a:endParaRPr lang="en-US" dirty="0"/>
          </a:p>
          <a:p>
            <a:r>
              <a:rPr lang="en-US" dirty="0" smtClean="0"/>
              <a:t>Basic idea:</a:t>
            </a:r>
          </a:p>
          <a:p>
            <a:pPr lvl="1"/>
            <a:r>
              <a:rPr lang="en-US" dirty="0" smtClean="0"/>
              <a:t>Trace tree is a mostly </a:t>
            </a:r>
            <a:r>
              <a:rPr lang="en-US" dirty="0" err="1" smtClean="0"/>
              <a:t>blackbox</a:t>
            </a:r>
            <a:r>
              <a:rPr lang="en-US" dirty="0" smtClean="0"/>
              <a:t> approach, while Magellan starts with the other extreme---a </a:t>
            </a:r>
            <a:r>
              <a:rPr lang="en-US" dirty="0" err="1" smtClean="0"/>
              <a:t>whitebox</a:t>
            </a:r>
            <a:r>
              <a:rPr lang="en-US" dirty="0" smtClean="0"/>
              <a:t> approach.</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84</a:t>
            </a:fld>
            <a:endParaRPr lang="en-US" dirty="0">
              <a:solidFill>
                <a:schemeClr val="bg2"/>
              </a:solidFill>
            </a:endParaRPr>
          </a:p>
        </p:txBody>
      </p:sp>
    </p:spTree>
    <p:extLst>
      <p:ext uri="{BB962C8B-B14F-4D97-AF65-F5344CB8AC3E}">
        <p14:creationId xmlns:p14="http://schemas.microsoft.com/office/powerpoint/2010/main" val="1829954191"/>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Magellan: Basic Ideas</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85</a:t>
            </a:fld>
            <a:endParaRPr lang="en-US" dirty="0">
              <a:solidFill>
                <a:schemeClr val="bg2"/>
              </a:solidFill>
            </a:endParaRPr>
          </a:p>
        </p:txBody>
      </p:sp>
      <p:sp>
        <p:nvSpPr>
          <p:cNvPr id="5" name="Content Placeholder 4"/>
          <p:cNvSpPr>
            <a:spLocks noGrp="1"/>
          </p:cNvSpPr>
          <p:nvPr>
            <p:ph idx="1"/>
          </p:nvPr>
        </p:nvSpPr>
        <p:spPr/>
        <p:txBody>
          <a:bodyPr/>
          <a:lstStyle/>
          <a:p>
            <a:r>
              <a:rPr lang="en-US" dirty="0" smtClean="0">
                <a:cs typeface="Menlo Regular"/>
              </a:rPr>
              <a:t>Function f consists of a sequence of instructions I</a:t>
            </a:r>
            <a:r>
              <a:rPr lang="en-US" baseline="-25000" dirty="0" smtClean="0">
                <a:cs typeface="Menlo Regular"/>
              </a:rPr>
              <a:t>1</a:t>
            </a:r>
            <a:r>
              <a:rPr lang="en-US" dirty="0" smtClean="0">
                <a:cs typeface="Menlo Regular"/>
              </a:rPr>
              <a:t>, I</a:t>
            </a:r>
            <a:r>
              <a:rPr lang="en-US" baseline="-25000" dirty="0" smtClean="0">
                <a:cs typeface="Menlo Regular"/>
              </a:rPr>
              <a:t>2</a:t>
            </a:r>
            <a:r>
              <a:rPr lang="en-US" dirty="0" smtClean="0">
                <a:cs typeface="Menlo Regular"/>
              </a:rPr>
              <a:t>, </a:t>
            </a:r>
            <a:r>
              <a:rPr lang="is-IS" dirty="0" smtClean="0">
                <a:cs typeface="Menlo Regular"/>
              </a:rPr>
              <a:t>…, I</a:t>
            </a:r>
            <a:r>
              <a:rPr lang="is-IS" baseline="-25000" dirty="0" smtClean="0">
                <a:cs typeface="Menlo Regular"/>
              </a:rPr>
              <a:t>n</a:t>
            </a:r>
            <a:r>
              <a:rPr lang="is-IS" dirty="0" smtClean="0">
                <a:cs typeface="Menlo Regular"/>
              </a:rPr>
              <a:t>.</a:t>
            </a:r>
            <a:endParaRPr lang="en-US" dirty="0">
              <a:cs typeface="Menlo Regular"/>
            </a:endParaRPr>
          </a:p>
          <a:p>
            <a:r>
              <a:rPr lang="en-US" dirty="0" smtClean="0">
                <a:cs typeface="Menlo Regular"/>
                <a:sym typeface="Menlo Regular" charset="0"/>
              </a:rPr>
              <a:t>Each </a:t>
            </a:r>
            <a:r>
              <a:rPr lang="en-US" dirty="0">
                <a:cs typeface="Menlo Regular"/>
                <a:sym typeface="Menlo Regular" charset="0"/>
              </a:rPr>
              <a:t>instruction </a:t>
            </a:r>
            <a:r>
              <a:rPr lang="en-US" dirty="0" smtClean="0">
                <a:cs typeface="Menlo Regular"/>
                <a:sym typeface="Menlo Regular" charset="0"/>
              </a:rPr>
              <a:t>I is </a:t>
            </a:r>
            <a:r>
              <a:rPr lang="en-US" dirty="0">
                <a:cs typeface="Menlo Regular"/>
                <a:sym typeface="Menlo Regular" charset="0"/>
              </a:rPr>
              <a:t>a mapping from input variable states to output variable </a:t>
            </a:r>
            <a:r>
              <a:rPr lang="en-US" dirty="0" smtClean="0">
                <a:cs typeface="Menlo Regular"/>
                <a:sym typeface="Menlo Regular" charset="0"/>
              </a:rPr>
              <a:t>states</a:t>
            </a:r>
            <a:endParaRPr lang="en-US" dirty="0">
              <a:cs typeface="Menlo Regular"/>
              <a:sym typeface="Menlo Regular"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445383221"/>
              </p:ext>
            </p:extLst>
          </p:nvPr>
        </p:nvGraphicFramePr>
        <p:xfrm>
          <a:off x="1139408" y="3297062"/>
          <a:ext cx="6795058" cy="1483360"/>
        </p:xfrm>
        <a:graphic>
          <a:graphicData uri="http://schemas.openxmlformats.org/drawingml/2006/table">
            <a:tbl>
              <a:tblPr firstRow="1" bandRow="1">
                <a:tableStyleId>{3C2FFA5D-87B4-456A-9821-1D502468CF0F}</a:tableStyleId>
              </a:tblPr>
              <a:tblGrid>
                <a:gridCol w="1505989"/>
                <a:gridCol w="1505989"/>
                <a:gridCol w="1891540"/>
                <a:gridCol w="1891540"/>
              </a:tblGrid>
              <a:tr h="370840">
                <a:tc>
                  <a:txBody>
                    <a:bodyPr/>
                    <a:lstStyle/>
                    <a:p>
                      <a:pPr algn="ctr"/>
                      <a:r>
                        <a:rPr lang="en-US" sz="1600" dirty="0" err="1" smtClean="0"/>
                        <a:t>InVar</a:t>
                      </a:r>
                      <a:r>
                        <a:rPr lang="en-US" sz="1600" dirty="0" smtClean="0"/>
                        <a:t>(I)</a:t>
                      </a:r>
                      <a:r>
                        <a:rPr lang="en-US" sz="1600" baseline="-25000" dirty="0" smtClean="0"/>
                        <a:t>1</a:t>
                      </a:r>
                      <a:endParaRPr lang="en-US" sz="1600" baseline="-25000" dirty="0"/>
                    </a:p>
                  </a:txBody>
                  <a:tcPr/>
                </a:tc>
                <a:tc>
                  <a:txBody>
                    <a:bodyPr/>
                    <a:lstStyle/>
                    <a:p>
                      <a:pPr algn="ctr"/>
                      <a:r>
                        <a:rPr lang="en-US" sz="1600" dirty="0" err="1" smtClean="0"/>
                        <a:t>InVar</a:t>
                      </a:r>
                      <a:r>
                        <a:rPr lang="en-US" sz="1600" dirty="0" smtClean="0"/>
                        <a:t>(I)</a:t>
                      </a:r>
                      <a:r>
                        <a:rPr lang="en-US" sz="1600" baseline="-25000" dirty="0" smtClean="0"/>
                        <a:t>2</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smtClean="0"/>
                        <a:t>InVar</a:t>
                      </a:r>
                      <a:r>
                        <a:rPr lang="en-US" sz="1600" dirty="0" smtClean="0"/>
                        <a:t>(I)</a:t>
                      </a:r>
                      <a:r>
                        <a:rPr lang="en-US" sz="1600" baseline="-25000" dirty="0" smtClean="0"/>
                        <a:t>3</a:t>
                      </a:r>
                    </a:p>
                  </a:txBody>
                  <a:tcPr/>
                </a:tc>
                <a:tc>
                  <a:txBody>
                    <a:bodyPr/>
                    <a:lstStyle/>
                    <a:p>
                      <a:pPr algn="ctr"/>
                      <a:r>
                        <a:rPr lang="en-US" sz="1600" dirty="0" err="1" smtClean="0"/>
                        <a:t>OutVar</a:t>
                      </a:r>
                      <a:r>
                        <a:rPr lang="en-US" sz="1600" dirty="0" smtClean="0"/>
                        <a:t>(I)</a:t>
                      </a:r>
                      <a:endParaRPr lang="en-US" sz="1600" dirty="0"/>
                    </a:p>
                  </a:txBody>
                  <a:tcPr/>
                </a:tc>
              </a:tr>
              <a:tr h="370840">
                <a:tc>
                  <a:txBody>
                    <a:bodyPr/>
                    <a:lstStyle/>
                    <a:p>
                      <a:pPr algn="ctr"/>
                      <a:r>
                        <a:rPr lang="en-US" sz="1600" dirty="0" smtClean="0"/>
                        <a:t>1</a:t>
                      </a:r>
                      <a:endParaRPr lang="en-US" sz="1600" baseline="-25000" dirty="0"/>
                    </a:p>
                  </a:txBody>
                  <a:tcPr/>
                </a:tc>
                <a:tc>
                  <a:txBody>
                    <a:bodyPr/>
                    <a:lstStyle/>
                    <a:p>
                      <a:pPr algn="ctr"/>
                      <a:r>
                        <a:rPr lang="en-US" sz="1600" dirty="0" smtClean="0"/>
                        <a:t>1</a:t>
                      </a:r>
                      <a:endParaRPr lang="en-US" sz="1600" dirty="0"/>
                    </a:p>
                  </a:txBody>
                  <a:tcPr/>
                </a:tc>
                <a:tc>
                  <a:txBody>
                    <a:bodyPr/>
                    <a:lstStyle/>
                    <a:p>
                      <a:pPr algn="ctr"/>
                      <a:r>
                        <a:rPr lang="en-US" sz="1600" dirty="0" smtClean="0"/>
                        <a:t>1</a:t>
                      </a:r>
                      <a:endParaRPr lang="en-US" sz="1600" dirty="0"/>
                    </a:p>
                  </a:txBody>
                  <a:tcPr/>
                </a:tc>
                <a:tc>
                  <a:txBody>
                    <a:bodyPr/>
                    <a:lstStyle/>
                    <a:p>
                      <a:pPr algn="ctr"/>
                      <a:r>
                        <a:rPr lang="en-US" sz="1600" dirty="0" err="1" smtClean="0"/>
                        <a:t>OutVar</a:t>
                      </a:r>
                      <a:r>
                        <a:rPr lang="en-US" sz="1600" dirty="0" smtClean="0"/>
                        <a:t>(I)=Ins(1,1,1)</a:t>
                      </a:r>
                      <a:endParaRPr lang="en-US" sz="1600" dirty="0"/>
                    </a:p>
                  </a:txBody>
                  <a:tcPr/>
                </a:tc>
              </a:tr>
              <a:tr h="370840">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r>
              <a:tr h="370840">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r>
            </a:tbl>
          </a:graphicData>
        </a:graphic>
      </p:graphicFrame>
    </p:spTree>
    <p:extLst>
      <p:ext uri="{BB962C8B-B14F-4D97-AF65-F5344CB8AC3E}">
        <p14:creationId xmlns:p14="http://schemas.microsoft.com/office/powerpoint/2010/main" val="347216604"/>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Example</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86</a:t>
            </a:fld>
            <a:endParaRPr lang="en-US" dirty="0">
              <a:solidFill>
                <a:schemeClr val="bg2"/>
              </a:solidFill>
            </a:endParaRPr>
          </a:p>
        </p:txBody>
      </p:sp>
      <p:sp>
        <p:nvSpPr>
          <p:cNvPr id="8" name="Rectangle 2"/>
          <p:cNvSpPr>
            <a:spLocks/>
          </p:cNvSpPr>
          <p:nvPr/>
        </p:nvSpPr>
        <p:spPr bwMode="auto">
          <a:xfrm>
            <a:off x="482222" y="899214"/>
            <a:ext cx="8296145" cy="254879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0.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3.   </a:t>
            </a:r>
            <a:r>
              <a:rPr lang="en-US" sz="1800" baseline="0" dirty="0" smtClean="0">
                <a:solidFill>
                  <a:srgbClr val="B21889"/>
                </a:solidFill>
                <a:latin typeface="Menlo Regular" charset="0"/>
                <a:cs typeface="Menlo Regular" charset="0"/>
                <a:sym typeface="Menlo Regular" charset="0"/>
              </a:rPr>
              <a:t>if</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solidFill>
                  <a:srgbClr val="000000"/>
                </a:solidFill>
                <a:latin typeface="Menlo Regular" charset="0"/>
                <a:cs typeface="Menlo Regular" charset="0"/>
                <a:sym typeface="Menlo Regular" charset="0"/>
              </a:rPr>
              <a:t>4.</a:t>
            </a:r>
            <a:r>
              <a:rPr lang="en-US" sz="1800" baseline="0" dirty="0" smtClean="0">
                <a:solidFill>
                  <a:srgbClr val="B21889"/>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a:t>
            </a:r>
            <a:r>
              <a:rPr lang="en-US" sz="1800" baseline="0" dirty="0" smtClean="0">
                <a:solidFill>
                  <a:srgbClr val="B21889"/>
                </a:solidFill>
                <a:latin typeface="Menlo Regular" charset="0"/>
                <a:cs typeface="Menlo Regular" charset="0"/>
                <a:sym typeface="Menlo Regular" charset="0"/>
              </a:rPr>
              <a:t>eturn </a:t>
            </a:r>
            <a:r>
              <a:rPr lang="en-US" sz="1800" baseline="0" dirty="0" smtClean="0">
                <a:latin typeface="Menlo Regular" charset="0"/>
                <a:cs typeface="Menlo Regular" charset="0"/>
                <a:sym typeface="Menlo Regular" charset="0"/>
              </a:rPr>
              <a:t>port1;</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5. </a:t>
            </a:r>
            <a:r>
              <a:rPr lang="en-US" sz="1800" baseline="0" dirty="0">
                <a:solidFill>
                  <a:srgbClr val="B21889"/>
                </a:solidFill>
                <a:latin typeface="Menlo Regular" charset="0"/>
                <a:cs typeface="Menlo Regular" charset="0"/>
                <a:sym typeface="Menlo Regular" charset="0"/>
              </a:rPr>
              <a:t> </a:t>
            </a:r>
            <a:r>
              <a:rPr lang="en-US" sz="1800" baseline="0" dirty="0" smtClean="0">
                <a:solidFill>
                  <a:srgbClr val="B21889"/>
                </a:solidFill>
                <a:latin typeface="Menlo Regular" charset="0"/>
                <a:cs typeface="Menlo Regular" charset="0"/>
                <a:sym typeface="Menlo Regular" charset="0"/>
              </a:rPr>
              <a:t> else</a:t>
            </a:r>
            <a:endParaRPr lang="en-US" sz="1800" baseline="0" dirty="0" smtClean="0">
              <a:latin typeface="Menlo Regular" charset="0"/>
              <a:cs typeface="Menlo Regular" charset="0"/>
              <a:sym typeface="Menlo Regular" charset="0"/>
            </a:endParaRPr>
          </a:p>
          <a:p>
            <a:pPr marL="457200" indent="-457200">
              <a:buAutoNum type="arabicPeriod" startAt="6"/>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 }</a:t>
            </a:r>
            <a:endParaRPr lang="en-US" sz="1800" baseline="0" dirty="0">
              <a:latin typeface="Menlo Regular" charset="0"/>
              <a:cs typeface="Menlo Regular" charset="0"/>
              <a:sym typeface="Menlo Regular" charset="0"/>
            </a:endParaRPr>
          </a:p>
        </p:txBody>
      </p:sp>
      <p:sp>
        <p:nvSpPr>
          <p:cNvPr id="12" name="Rectangle 2"/>
          <p:cNvSpPr>
            <a:spLocks/>
          </p:cNvSpPr>
          <p:nvPr/>
        </p:nvSpPr>
        <p:spPr bwMode="auto">
          <a:xfrm>
            <a:off x="465289" y="3859725"/>
            <a:ext cx="8296145" cy="23350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I4. </a:t>
            </a:r>
            <a:r>
              <a:rPr lang="en-US" sz="1800" baseline="0" dirty="0" smtClean="0">
                <a:solidFill>
                  <a:srgbClr val="B21889"/>
                </a:solidFill>
                <a:latin typeface="Menlo Regular" charset="0"/>
                <a:cs typeface="Menlo Regular" charset="0"/>
                <a:sym typeface="Menlo Regular" charset="0"/>
              </a:rPr>
              <a:t>  return </a:t>
            </a:r>
            <a:r>
              <a:rPr lang="en-US" sz="1800" baseline="0" dirty="0" smtClean="0">
                <a:latin typeface="Menlo Regular" charset="0"/>
                <a:cs typeface="Menlo Regular" charset="0"/>
                <a:sym typeface="Menlo Regular" charset="0"/>
              </a:rPr>
              <a:t>port1</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1867357404"/>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Example</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87</a:t>
            </a:fld>
            <a:endParaRPr lang="en-US" dirty="0">
              <a:solidFill>
                <a:schemeClr val="bg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1973002353"/>
              </p:ext>
            </p:extLst>
          </p:nvPr>
        </p:nvGraphicFramePr>
        <p:xfrm>
          <a:off x="151630" y="3960283"/>
          <a:ext cx="2360147" cy="2164080"/>
        </p:xfrm>
        <a:graphic>
          <a:graphicData uri="http://schemas.openxmlformats.org/drawingml/2006/table">
            <a:tbl>
              <a:tblPr firstRow="1" bandRow="1">
                <a:tableStyleId>{3C2FFA5D-87B4-456A-9821-1D502468CF0F}</a:tableStyleId>
              </a:tblPr>
              <a:tblGrid>
                <a:gridCol w="1022904"/>
                <a:gridCol w="1337243"/>
              </a:tblGrid>
              <a:tr h="288855">
                <a:tc>
                  <a:txBody>
                    <a:bodyPr/>
                    <a:lstStyle/>
                    <a:p>
                      <a:pPr algn="ctr"/>
                      <a:r>
                        <a:rPr lang="en-US" sz="1600" baseline="0" dirty="0" err="1" smtClean="0"/>
                        <a:t>p.ethSrc</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1</a:t>
                      </a:r>
                      <a:endParaRPr lang="en-US" sz="1600" baseline="-25000" dirty="0"/>
                    </a:p>
                  </a:txBody>
                  <a:tcPr/>
                </a:tc>
                <a:tc>
                  <a:txBody>
                    <a:bodyPr/>
                    <a:lstStyle/>
                    <a:p>
                      <a:pPr algn="ctr"/>
                      <a:r>
                        <a:rPr lang="en-US" sz="1600" dirty="0" smtClean="0"/>
                        <a:t>srcCond</a:t>
                      </a:r>
                      <a:r>
                        <a:rPr lang="en-US" sz="1600" baseline="-25000" dirty="0" smtClean="0"/>
                        <a:t>1 </a:t>
                      </a:r>
                      <a:br>
                        <a:rPr lang="en-US" sz="1600" baseline="-25000" dirty="0" smtClean="0"/>
                      </a:br>
                      <a:r>
                        <a:rPr lang="en-US" sz="1600" baseline="0" dirty="0" smtClean="0"/>
                        <a:t>jump I2</a:t>
                      </a:r>
                      <a:endParaRPr lang="en-US" sz="1600" baseline="0" dirty="0"/>
                    </a:p>
                  </a:txBody>
                  <a:tcPr/>
                </a:tc>
              </a:tr>
              <a:tr h="288855">
                <a:tc>
                  <a:txBody>
                    <a:bodyPr/>
                    <a:lstStyle/>
                    <a:p>
                      <a:pPr algn="ctr"/>
                      <a:r>
                        <a:rPr lang="is-IS" sz="1600" dirty="0" smtClean="0"/>
                        <a:t>2</a:t>
                      </a:r>
                      <a:endParaRPr lang="en-US" sz="16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algn="ctr"/>
                      <a:r>
                        <a:rPr lang="en-US" sz="1600" dirty="0" smtClean="0"/>
                        <a:t>2</a:t>
                      </a:r>
                      <a:r>
                        <a:rPr lang="en-US" sz="1600" baseline="30000" dirty="0" smtClean="0"/>
                        <a:t>48</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srcCond</a:t>
                      </a:r>
                      <a:r>
                        <a:rPr lang="en-US" sz="1600" baseline="-25000" dirty="0" smtClean="0"/>
                        <a:t>2^48</a:t>
                      </a:r>
                      <a:br>
                        <a:rPr lang="en-US" sz="1600" baseline="-25000" dirty="0" smtClean="0"/>
                      </a:br>
                      <a:r>
                        <a:rPr lang="en-US" sz="1600" baseline="0" dirty="0" smtClean="0"/>
                        <a:t>jump I2</a:t>
                      </a:r>
                      <a:endParaRPr lang="en-US" sz="1600" baseline="-25000" dirty="0" smtClean="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840429279"/>
              </p:ext>
            </p:extLst>
          </p:nvPr>
        </p:nvGraphicFramePr>
        <p:xfrm>
          <a:off x="5158254" y="4013907"/>
          <a:ext cx="3576524" cy="1630536"/>
        </p:xfrm>
        <a:graphic>
          <a:graphicData uri="http://schemas.openxmlformats.org/drawingml/2006/table">
            <a:tbl>
              <a:tblPr firstRow="1" bandRow="1">
                <a:tableStyleId>{3C2FFA5D-87B4-456A-9821-1D502468CF0F}</a:tableStyleId>
              </a:tblPr>
              <a:tblGrid>
                <a:gridCol w="937746"/>
                <a:gridCol w="931333"/>
                <a:gridCol w="1707445"/>
              </a:tblGrid>
              <a:tr h="407634">
                <a:tc>
                  <a:txBody>
                    <a:bodyPr/>
                    <a:lstStyle/>
                    <a:p>
                      <a:pPr algn="ctr"/>
                      <a:r>
                        <a:rPr lang="en-US" sz="1600" dirty="0" err="1" smtClean="0"/>
                        <a:t>srcCond</a:t>
                      </a:r>
                      <a:endParaRPr lang="en-US" sz="1600" baseline="-25000" dirty="0"/>
                    </a:p>
                  </a:txBody>
                  <a:tcPr/>
                </a:tc>
                <a:tc>
                  <a:txBody>
                    <a:bodyPr/>
                    <a:lstStyle/>
                    <a:p>
                      <a:pPr algn="ctr"/>
                      <a:r>
                        <a:rPr lang="en-US" sz="1600" dirty="0" err="1" smtClean="0"/>
                        <a:t>dstCond</a:t>
                      </a:r>
                      <a:endParaRPr lang="en-US" sz="1600" baseline="-25000" dirty="0"/>
                    </a:p>
                  </a:txBody>
                  <a:tcPr/>
                </a:tc>
                <a:tc>
                  <a:txBody>
                    <a:bodyPr/>
                    <a:lstStyle/>
                    <a:p>
                      <a:pPr algn="ctr"/>
                      <a:r>
                        <a:rPr lang="en-US" sz="1600" dirty="0" smtClean="0"/>
                        <a:t>Action</a:t>
                      </a:r>
                      <a:endParaRPr lang="en-US" sz="1600" dirty="0"/>
                    </a:p>
                  </a:txBody>
                  <a:tcPr/>
                </a:tc>
              </a:tr>
              <a:tr h="407634">
                <a:tc>
                  <a:txBody>
                    <a:bodyPr/>
                    <a:lstStyle/>
                    <a:p>
                      <a:pPr algn="ctr"/>
                      <a:r>
                        <a:rPr lang="en-US" sz="1600" dirty="0" smtClean="0"/>
                        <a:t>srcCond</a:t>
                      </a:r>
                      <a:r>
                        <a:rPr lang="en-US" sz="1600" baseline="-25000" dirty="0" smtClean="0"/>
                        <a:t>1</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dstCond</a:t>
                      </a:r>
                      <a:r>
                        <a:rPr lang="en-US" sz="1600" baseline="-25000" dirty="0" smtClean="0"/>
                        <a:t>1</a:t>
                      </a:r>
                    </a:p>
                  </a:txBody>
                  <a:tcPr/>
                </a:tc>
                <a:tc>
                  <a:txBody>
                    <a:bodyPr/>
                    <a:lstStyle/>
                    <a:p>
                      <a:pPr algn="ctr"/>
                      <a:r>
                        <a:rPr lang="en-US" sz="1600" dirty="0" smtClean="0"/>
                        <a:t> jump</a:t>
                      </a:r>
                      <a:r>
                        <a:rPr lang="en-US" sz="1600" baseline="0" dirty="0" smtClean="0"/>
                        <a:t> I4</a:t>
                      </a:r>
                      <a:endParaRPr lang="en-US" sz="1600" dirty="0"/>
                    </a:p>
                  </a:txBody>
                  <a:tcPr/>
                </a:tc>
              </a:tr>
              <a:tr h="407634">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r>
                        <a:rPr lang="en-US" sz="1600" dirty="0" smtClean="0"/>
                        <a:t>jump I5</a:t>
                      </a:r>
                      <a:endParaRPr lang="en-US" sz="1600" dirty="0"/>
                    </a:p>
                  </a:txBody>
                  <a:tcPr/>
                </a:tc>
              </a:tr>
              <a:tr h="407634">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endParaRPr lang="en-US" sz="1600" dirty="0"/>
                    </a:p>
                  </a:txBody>
                  <a:tcPr/>
                </a:tc>
              </a:tr>
            </a:tbl>
          </a:graphicData>
        </a:graphic>
      </p:graphicFrame>
      <p:sp>
        <p:nvSpPr>
          <p:cNvPr id="3" name="Rectangle 2"/>
          <p:cNvSpPr/>
          <p:nvPr/>
        </p:nvSpPr>
        <p:spPr>
          <a:xfrm>
            <a:off x="80002" y="3508612"/>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I1</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3074430771"/>
              </p:ext>
            </p:extLst>
          </p:nvPr>
        </p:nvGraphicFramePr>
        <p:xfrm>
          <a:off x="2604143" y="3943349"/>
          <a:ext cx="2250079" cy="2164080"/>
        </p:xfrm>
        <a:graphic>
          <a:graphicData uri="http://schemas.openxmlformats.org/drawingml/2006/table">
            <a:tbl>
              <a:tblPr firstRow="1" bandRow="1">
                <a:tableStyleId>{3C2FFA5D-87B4-456A-9821-1D502468CF0F}</a:tableStyleId>
              </a:tblPr>
              <a:tblGrid>
                <a:gridCol w="906703"/>
                <a:gridCol w="1343376"/>
              </a:tblGrid>
              <a:tr h="288855">
                <a:tc>
                  <a:txBody>
                    <a:bodyPr/>
                    <a:lstStyle/>
                    <a:p>
                      <a:pPr algn="ctr"/>
                      <a:r>
                        <a:rPr lang="en-US" sz="1600" baseline="0" dirty="0" err="1" smtClean="0"/>
                        <a:t>p.ethDst</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1</a:t>
                      </a:r>
                      <a:endParaRPr lang="en-US" sz="1600" baseline="-25000" dirty="0"/>
                    </a:p>
                  </a:txBody>
                  <a:tcPr/>
                </a:tc>
                <a:tc>
                  <a:txBody>
                    <a:bodyPr/>
                    <a:lstStyle/>
                    <a:p>
                      <a:pPr algn="ctr"/>
                      <a:r>
                        <a:rPr lang="en-US" sz="1600" dirty="0" smtClean="0"/>
                        <a:t>dstCond</a:t>
                      </a:r>
                      <a:r>
                        <a:rPr lang="en-US" sz="1600" baseline="-25000" dirty="0" smtClean="0"/>
                        <a:t>1</a:t>
                      </a:r>
                      <a:br>
                        <a:rPr lang="en-US" sz="1600" baseline="-25000" dirty="0" smtClean="0"/>
                      </a:br>
                      <a:r>
                        <a:rPr lang="en-US" sz="1600" baseline="0" dirty="0" smtClean="0"/>
                        <a:t>jump I3</a:t>
                      </a:r>
                      <a:endParaRPr lang="en-US" sz="1600" baseline="-25000" dirty="0"/>
                    </a:p>
                  </a:txBody>
                  <a:tcPr/>
                </a:tc>
              </a:tr>
              <a:tr h="288855">
                <a:tc>
                  <a:txBody>
                    <a:bodyPr/>
                    <a:lstStyle/>
                    <a:p>
                      <a:pPr algn="ctr"/>
                      <a:r>
                        <a:rPr lang="is-IS" sz="1600" dirty="0" smtClean="0"/>
                        <a:t>2</a:t>
                      </a:r>
                      <a:endParaRPr lang="en-US" sz="16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algn="ctr"/>
                      <a:r>
                        <a:rPr lang="en-US" sz="1600" dirty="0" smtClean="0"/>
                        <a:t>2</a:t>
                      </a:r>
                      <a:r>
                        <a:rPr lang="en-US" sz="1600" baseline="30000" dirty="0" smtClean="0"/>
                        <a:t>48</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dstCond</a:t>
                      </a:r>
                      <a:r>
                        <a:rPr lang="en-US" sz="1600" baseline="-25000" dirty="0" smtClean="0"/>
                        <a:t>2^48</a:t>
                      </a:r>
                      <a:br>
                        <a:rPr lang="en-US" sz="1600" baseline="-25000" dirty="0" smtClean="0"/>
                      </a:br>
                      <a:r>
                        <a:rPr lang="en-US" sz="1600" baseline="0" dirty="0" smtClean="0"/>
                        <a:t>jump I3</a:t>
                      </a:r>
                      <a:endParaRPr lang="en-US" sz="1600" baseline="-25000" dirty="0" smtClean="0"/>
                    </a:p>
                  </a:txBody>
                  <a:tcPr/>
                </a:tc>
              </a:tr>
            </a:tbl>
          </a:graphicData>
        </a:graphic>
      </p:graphicFrame>
      <p:sp>
        <p:nvSpPr>
          <p:cNvPr id="11" name="Rectangle 10"/>
          <p:cNvSpPr/>
          <p:nvPr/>
        </p:nvSpPr>
        <p:spPr>
          <a:xfrm>
            <a:off x="2532514" y="3491678"/>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I2</a:t>
            </a:r>
            <a:endParaRPr lang="en-US" dirty="0"/>
          </a:p>
        </p:txBody>
      </p:sp>
      <p:sp>
        <p:nvSpPr>
          <p:cNvPr id="13" name="Rectangle 12"/>
          <p:cNvSpPr/>
          <p:nvPr/>
        </p:nvSpPr>
        <p:spPr>
          <a:xfrm>
            <a:off x="5168470" y="3502967"/>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I3</a:t>
            </a:r>
            <a:endParaRPr lang="en-US" dirty="0"/>
          </a:p>
        </p:txBody>
      </p:sp>
      <p:sp>
        <p:nvSpPr>
          <p:cNvPr id="14" name="Rectangle 2"/>
          <p:cNvSpPr>
            <a:spLocks/>
          </p:cNvSpPr>
          <p:nvPr/>
        </p:nvSpPr>
        <p:spPr bwMode="auto">
          <a:xfrm>
            <a:off x="606401" y="952836"/>
            <a:ext cx="8296145" cy="2236275"/>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I4. </a:t>
            </a:r>
            <a:r>
              <a:rPr lang="en-US" sz="1800" baseline="0" dirty="0" smtClean="0">
                <a:solidFill>
                  <a:srgbClr val="B21889"/>
                </a:solidFill>
                <a:latin typeface="Menlo Regular" charset="0"/>
                <a:cs typeface="Menlo Regular" charset="0"/>
                <a:sym typeface="Menlo Regular" charset="0"/>
              </a:rPr>
              <a:t>  return </a:t>
            </a:r>
            <a:r>
              <a:rPr lang="en-US" sz="1800" baseline="0" dirty="0" smtClean="0">
                <a:latin typeface="Menlo Regular" charset="0"/>
                <a:cs typeface="Menlo Regular" charset="0"/>
                <a:sym typeface="Menlo Regular" charset="0"/>
              </a:rPr>
              <a:t>port1</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738258470"/>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Problem and Improvement the Initial Approach</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88</a:t>
            </a:fld>
            <a:endParaRPr lang="en-US" dirty="0">
              <a:solidFill>
                <a:schemeClr val="bg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904708005"/>
              </p:ext>
            </p:extLst>
          </p:nvPr>
        </p:nvGraphicFramePr>
        <p:xfrm>
          <a:off x="222185" y="3480509"/>
          <a:ext cx="2360147" cy="2164080"/>
        </p:xfrm>
        <a:graphic>
          <a:graphicData uri="http://schemas.openxmlformats.org/drawingml/2006/table">
            <a:tbl>
              <a:tblPr firstRow="1" bandRow="1">
                <a:tableStyleId>{3C2FFA5D-87B4-456A-9821-1D502468CF0F}</a:tableStyleId>
              </a:tblPr>
              <a:tblGrid>
                <a:gridCol w="1022904"/>
                <a:gridCol w="1337243"/>
              </a:tblGrid>
              <a:tr h="288855">
                <a:tc>
                  <a:txBody>
                    <a:bodyPr/>
                    <a:lstStyle/>
                    <a:p>
                      <a:pPr algn="ctr"/>
                      <a:r>
                        <a:rPr lang="en-US" sz="1600" baseline="0" dirty="0" err="1" smtClean="0"/>
                        <a:t>p.ethSrc</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1</a:t>
                      </a:r>
                      <a:endParaRPr lang="en-US" sz="1600" baseline="-25000" dirty="0"/>
                    </a:p>
                  </a:txBody>
                  <a:tcPr/>
                </a:tc>
                <a:tc>
                  <a:txBody>
                    <a:bodyPr/>
                    <a:lstStyle/>
                    <a:p>
                      <a:pPr algn="ctr"/>
                      <a:r>
                        <a:rPr lang="en-US" sz="1600" dirty="0" smtClean="0"/>
                        <a:t>srcCond</a:t>
                      </a:r>
                      <a:r>
                        <a:rPr lang="en-US" sz="1600" baseline="-25000" dirty="0" smtClean="0"/>
                        <a:t>1 </a:t>
                      </a:r>
                      <a:br>
                        <a:rPr lang="en-US" sz="1600" baseline="-25000" dirty="0" smtClean="0"/>
                      </a:br>
                      <a:r>
                        <a:rPr lang="en-US" sz="1600" baseline="0" dirty="0" smtClean="0"/>
                        <a:t>jump I2</a:t>
                      </a:r>
                      <a:endParaRPr lang="en-US" sz="1600" baseline="0" dirty="0"/>
                    </a:p>
                  </a:txBody>
                  <a:tcPr/>
                </a:tc>
              </a:tr>
              <a:tr h="288855">
                <a:tc>
                  <a:txBody>
                    <a:bodyPr/>
                    <a:lstStyle/>
                    <a:p>
                      <a:pPr algn="ctr"/>
                      <a:r>
                        <a:rPr lang="is-IS" sz="1600" dirty="0" smtClean="0"/>
                        <a:t>2</a:t>
                      </a:r>
                      <a:endParaRPr lang="en-US" sz="16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algn="ctr"/>
                      <a:r>
                        <a:rPr lang="en-US" sz="1600" dirty="0" smtClean="0"/>
                        <a:t>2</a:t>
                      </a:r>
                      <a:r>
                        <a:rPr lang="en-US" sz="1600" baseline="30000" dirty="0" smtClean="0"/>
                        <a:t>48</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srcCond</a:t>
                      </a:r>
                      <a:r>
                        <a:rPr lang="en-US" sz="1600" baseline="-25000" dirty="0" smtClean="0"/>
                        <a:t>2^48</a:t>
                      </a:r>
                      <a:br>
                        <a:rPr lang="en-US" sz="1600" baseline="-25000" dirty="0" smtClean="0"/>
                      </a:br>
                      <a:r>
                        <a:rPr lang="en-US" sz="1600" baseline="0" dirty="0" smtClean="0"/>
                        <a:t>jump I2</a:t>
                      </a:r>
                      <a:endParaRPr lang="en-US" sz="1600" baseline="-25000" dirty="0" smtClean="0"/>
                    </a:p>
                  </a:txBody>
                  <a:tcPr/>
                </a:tc>
              </a:tr>
            </a:tbl>
          </a:graphicData>
        </a:graphic>
      </p:graphicFrame>
      <p:sp>
        <p:nvSpPr>
          <p:cNvPr id="3" name="Rectangle 2"/>
          <p:cNvSpPr/>
          <p:nvPr/>
        </p:nvSpPr>
        <p:spPr>
          <a:xfrm>
            <a:off x="150557" y="3028838"/>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I1</a:t>
            </a:r>
            <a:endParaRPr lang="en-US" dirty="0"/>
          </a:p>
        </p:txBody>
      </p:sp>
      <p:sp>
        <p:nvSpPr>
          <p:cNvPr id="12" name="Rounded Rectangular Callout 11"/>
          <p:cNvSpPr/>
          <p:nvPr/>
        </p:nvSpPr>
        <p:spPr bwMode="auto">
          <a:xfrm>
            <a:off x="1255889" y="1068116"/>
            <a:ext cx="4713111" cy="1951662"/>
          </a:xfrm>
          <a:prstGeom prst="wedgeRoundRectCallout">
            <a:avLst>
              <a:gd name="adj1" fmla="val -63282"/>
              <a:gd name="adj2" fmla="val 81647"/>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2000" baseline="0" dirty="0" smtClean="0">
                <a:latin typeface="Menlo Regular" charset="0"/>
                <a:cs typeface="Menlo Regular" charset="0"/>
                <a:sym typeface="Menlo Regular" charset="0"/>
              </a:rPr>
              <a:t>Table construction does not consider available </a:t>
            </a:r>
            <a:r>
              <a:rPr lang="en-US" sz="2000" baseline="0" dirty="0" smtClean="0">
                <a:solidFill>
                  <a:schemeClr val="bg1"/>
                </a:solidFill>
                <a:latin typeface="Menlo Regular" charset="0"/>
                <a:cs typeface="Menlo Regular" charset="0"/>
                <a:sym typeface="Menlo Regular" charset="0"/>
              </a:rPr>
              <a:t>state </a:t>
            </a:r>
            <a:r>
              <a:rPr lang="en-US" sz="2000" baseline="0" dirty="0" smtClean="0">
                <a:latin typeface="Menlo Regular" charset="0"/>
                <a:cs typeface="Menlo Regular" charset="0"/>
                <a:sym typeface="Menlo Regular" charset="0"/>
              </a:rPr>
              <a:t>info: only the n values in current </a:t>
            </a:r>
            <a:r>
              <a:rPr lang="en-US" sz="2000" baseline="0" dirty="0" err="1" smtClean="0">
                <a:latin typeface="Menlo Regular" charset="0"/>
                <a:cs typeface="Menlo Regular" charset="0"/>
                <a:sym typeface="Menlo Regular" charset="0"/>
              </a:rPr>
              <a:t>hostTable</a:t>
            </a:r>
            <a:r>
              <a:rPr lang="en-US" sz="2000" baseline="0" dirty="0" smtClean="0">
                <a:latin typeface="Menlo Regular" charset="0"/>
                <a:cs typeface="Menlo Regular" charset="0"/>
                <a:sym typeface="Menlo Regular" charset="0"/>
              </a:rPr>
              <a:t> state are needed. Hence table size should be n+1, not 2</a:t>
            </a:r>
            <a:r>
              <a:rPr lang="en-US" sz="2000" baseline="30000" dirty="0" smtClean="0">
                <a:latin typeface="Menlo Regular" charset="0"/>
                <a:cs typeface="Menlo Regular" charset="0"/>
                <a:sym typeface="Menlo Regular" charset="0"/>
              </a:rPr>
              <a:t>48</a:t>
            </a:r>
            <a:endParaRPr lang="en-US" sz="2000" baseline="30000" dirty="0">
              <a:latin typeface="Menlo Regular" charset="0"/>
              <a:cs typeface="Menlo Regular" charset="0"/>
              <a:sym typeface="Menlo Regular" charset="0"/>
            </a:endParaRPr>
          </a:p>
        </p:txBody>
      </p:sp>
      <p:sp>
        <p:nvSpPr>
          <p:cNvPr id="5" name="Rectangle 4"/>
          <p:cNvSpPr/>
          <p:nvPr/>
        </p:nvSpPr>
        <p:spPr>
          <a:xfrm>
            <a:off x="239887" y="6016726"/>
            <a:ext cx="8607779" cy="369332"/>
          </a:xfrm>
          <a:prstGeom prst="rect">
            <a:avLst/>
          </a:prstGeom>
        </p:spPr>
        <p:txBody>
          <a:bodyPr wrap="square">
            <a:spAutoFit/>
          </a:bodyPr>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I1.   </a:t>
            </a:r>
            <a:r>
              <a:rPr lang="en-US" sz="1800" baseline="0" dirty="0" err="1">
                <a:latin typeface="Menlo Bold" charset="0"/>
                <a:cs typeface="Menlo Bold" charset="0"/>
                <a:sym typeface="Menlo Bold" charset="0"/>
              </a:rPr>
              <a:t>ConditionSet</a:t>
            </a:r>
            <a:r>
              <a:rPr lang="en-US" sz="1800" baseline="0" dirty="0">
                <a:latin typeface="Menlo Bold" charset="0"/>
                <a:cs typeface="Menlo Bold" charset="0"/>
                <a:sym typeface="Menlo Bold" charset="0"/>
              </a:rPr>
              <a:t> </a:t>
            </a:r>
            <a:r>
              <a:rPr lang="en-US" sz="1800" baseline="0" dirty="0" err="1">
                <a:latin typeface="Menlo Regular" charset="0"/>
                <a:cs typeface="Menlo Regular" charset="0"/>
                <a:sym typeface="Menlo Regular" charset="0"/>
              </a:rPr>
              <a:t>srcCond</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p.</a:t>
            </a:r>
            <a:r>
              <a:rPr lang="en-US" sz="1800" baseline="0" dirty="0" err="1">
                <a:latin typeface="Menlo Bold" charset="0"/>
                <a:cs typeface="Menlo Bold" charset="0"/>
                <a:sym typeface="Menlo Bold" charset="0"/>
              </a:rPr>
              <a:t>ethSrc</a:t>
            </a:r>
            <a:r>
              <a:rPr lang="en-US" sz="1800" baseline="0" dirty="0">
                <a:latin typeface="Menlo Regular" charset="0"/>
                <a:cs typeface="Menlo Regular" charset="0"/>
                <a:sym typeface="Menlo Regular" charset="0"/>
              </a:rPr>
              <a:t>() );</a:t>
            </a:r>
          </a:p>
        </p:txBody>
      </p:sp>
      <p:graphicFrame>
        <p:nvGraphicFramePr>
          <p:cNvPr id="15" name="Table 14"/>
          <p:cNvGraphicFramePr>
            <a:graphicFrameLocks noGrp="1"/>
          </p:cNvGraphicFramePr>
          <p:nvPr>
            <p:extLst>
              <p:ext uri="{D42A27DB-BD31-4B8C-83A1-F6EECF244321}">
                <p14:modId xmlns:p14="http://schemas.microsoft.com/office/powerpoint/2010/main" val="234548393"/>
              </p:ext>
            </p:extLst>
          </p:nvPr>
        </p:nvGraphicFramePr>
        <p:xfrm>
          <a:off x="4416198" y="3499837"/>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solidFill>
                            <a:schemeClr val="bg1"/>
                          </a:solidFill>
                        </a:rPr>
                        <a:t>p.ethSrc</a:t>
                      </a:r>
                      <a:endParaRPr lang="en-US" dirty="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solidFill>
                            <a:srgbClr val="FFFFFF"/>
                          </a:solidFill>
                        </a:rPr>
                        <a:t>Action</a:t>
                      </a:r>
                      <a:endParaRPr lang="en-US" dirty="0">
                        <a:solidFill>
                          <a:srgbClr val="FFFFFF"/>
                        </a:solidFill>
                      </a:endParaRPr>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srcCond</a:t>
                      </a:r>
                      <a:r>
                        <a:rPr lang="en-US" sz="1800" baseline="-25000" dirty="0" smtClean="0"/>
                        <a:t>a1  </a:t>
                      </a:r>
                      <a:r>
                        <a:rPr lang="en-US" sz="1800" baseline="0" dirty="0" smtClean="0"/>
                        <a:t>jump I2</a:t>
                      </a:r>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err="1" smtClean="0"/>
                        <a:t>srcCond</a:t>
                      </a:r>
                      <a:r>
                        <a:rPr lang="en-US" sz="1800" baseline="-25000" dirty="0" err="1" smtClean="0"/>
                        <a:t>an</a:t>
                      </a:r>
                      <a:r>
                        <a:rPr lang="en-US" sz="1800" baseline="-25000" dirty="0" smtClean="0"/>
                        <a:t>  </a:t>
                      </a:r>
                      <a:r>
                        <a:rPr lang="en-US" sz="1800" baseline="0" dirty="0" smtClean="0"/>
                        <a:t>jump I2</a:t>
                      </a:r>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err="1" smtClean="0"/>
                        <a:t>srcCond</a:t>
                      </a:r>
                      <a:r>
                        <a:rPr lang="en-US" baseline="0" dirty="0" smtClean="0"/>
                        <a:t>=null</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6" name="Right Arrow 5"/>
          <p:cNvSpPr/>
          <p:nvPr/>
        </p:nvSpPr>
        <p:spPr bwMode="auto">
          <a:xfrm>
            <a:off x="3048000" y="4515556"/>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6" name="Rectangle 15"/>
          <p:cNvSpPr/>
          <p:nvPr/>
        </p:nvSpPr>
        <p:spPr>
          <a:xfrm>
            <a:off x="6313102" y="1214976"/>
            <a:ext cx="2329523" cy="1593135"/>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We say I1 is a </a:t>
            </a:r>
            <a:r>
              <a:rPr lang="en-US" altLang="zh-CN" baseline="0" dirty="0" smtClean="0">
                <a:solidFill>
                  <a:srgbClr val="FF0000"/>
                </a:solidFill>
                <a:latin typeface="Arial" pitchFamily="-105" charset="0"/>
                <a:ea typeface="ＭＳ Ｐゴシック" pitchFamily="-105" charset="-128"/>
                <a:cs typeface="ＭＳ Ｐゴシック" pitchFamily="-105" charset="-128"/>
              </a:rPr>
              <a:t>compact-</a:t>
            </a:r>
            <a:r>
              <a:rPr lang="en-US" altLang="zh-CN" baseline="0" dirty="0" err="1" smtClean="0">
                <a:solidFill>
                  <a:srgbClr val="FF0000"/>
                </a:solidFill>
                <a:latin typeface="Arial" pitchFamily="-105" charset="0"/>
                <a:ea typeface="ＭＳ Ｐゴシック" pitchFamily="-105" charset="-128"/>
                <a:cs typeface="ＭＳ Ｐゴシック" pitchFamily="-105" charset="-128"/>
              </a:rPr>
              <a:t>mapable</a:t>
            </a:r>
            <a:r>
              <a:rPr lang="en-US" altLang="zh-CN" baseline="0" dirty="0" smtClean="0">
                <a:solidFill>
                  <a:srgbClr val="FF0000"/>
                </a:solidFill>
                <a:latin typeface="Arial" pitchFamily="-105" charset="0"/>
                <a:ea typeface="ＭＳ Ｐゴシック" pitchFamily="-105" charset="-128"/>
                <a:cs typeface="ＭＳ Ｐゴシック" pitchFamily="-105" charset="-128"/>
              </a:rPr>
              <a:t> (CM) </a:t>
            </a:r>
            <a:r>
              <a:rPr lang="en-US" altLang="zh-CN" baseline="0" dirty="0" smtClean="0">
                <a:solidFill>
                  <a:srgbClr val="000090"/>
                </a:solidFill>
                <a:latin typeface="Arial" pitchFamily="-105" charset="0"/>
                <a:ea typeface="ＭＳ Ｐゴシック" pitchFamily="-105" charset="-128"/>
                <a:cs typeface="ＭＳ Ｐゴシック" pitchFamily="-105" charset="-128"/>
              </a:rPr>
              <a:t>statement.</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Tree>
    <p:extLst>
      <p:ext uri="{BB962C8B-B14F-4D97-AF65-F5344CB8AC3E}">
        <p14:creationId xmlns:p14="http://schemas.microsoft.com/office/powerpoint/2010/main" val="36798999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More Examples of CM Statements</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89</a:t>
            </a:fld>
            <a:endParaRPr lang="en-US" dirty="0">
              <a:solidFill>
                <a:schemeClr val="bg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166558723"/>
              </p:ext>
            </p:extLst>
          </p:nvPr>
        </p:nvGraphicFramePr>
        <p:xfrm>
          <a:off x="335074" y="1279177"/>
          <a:ext cx="2360147" cy="2346960"/>
        </p:xfrm>
        <a:graphic>
          <a:graphicData uri="http://schemas.openxmlformats.org/drawingml/2006/table">
            <a:tbl>
              <a:tblPr firstRow="1" bandRow="1">
                <a:tableStyleId>{3C2FFA5D-87B4-456A-9821-1D502468CF0F}</a:tableStyleId>
              </a:tblPr>
              <a:tblGrid>
                <a:gridCol w="1022904"/>
                <a:gridCol w="1337243"/>
              </a:tblGrid>
              <a:tr h="288975">
                <a:tc>
                  <a:txBody>
                    <a:bodyPr/>
                    <a:lstStyle/>
                    <a:p>
                      <a:pPr algn="ctr"/>
                      <a:r>
                        <a:rPr lang="en-US" sz="1600" baseline="0" dirty="0" err="1" smtClean="0"/>
                        <a:t>p.ethSrc</a:t>
                      </a:r>
                      <a:endParaRPr lang="en-US" sz="1600" baseline="-25000" dirty="0"/>
                    </a:p>
                  </a:txBody>
                  <a:tcPr/>
                </a:tc>
                <a:tc>
                  <a:txBody>
                    <a:bodyPr/>
                    <a:lstStyle/>
                    <a:p>
                      <a:pPr algn="ctr"/>
                      <a:r>
                        <a:rPr lang="en-US" sz="1600" dirty="0" smtClean="0"/>
                        <a:t>Action</a:t>
                      </a:r>
                      <a:endParaRPr lang="en-US" sz="1600" dirty="0"/>
                    </a:p>
                  </a:txBody>
                  <a:tcPr/>
                </a:tc>
              </a:tr>
              <a:tr h="288975">
                <a:tc>
                  <a:txBody>
                    <a:bodyPr/>
                    <a:lstStyle/>
                    <a:p>
                      <a:pPr algn="ctr"/>
                      <a:r>
                        <a:rPr lang="en-US" sz="1600" dirty="0" smtClean="0"/>
                        <a:t>1</a:t>
                      </a:r>
                      <a:endParaRPr lang="en-US" sz="1600" baseline="-25000" dirty="0"/>
                    </a:p>
                  </a:txBody>
                  <a:tcPr/>
                </a:tc>
                <a:tc>
                  <a:txBody>
                    <a:bodyPr/>
                    <a:lstStyle/>
                    <a:p>
                      <a:pPr algn="ctr"/>
                      <a:r>
                        <a:rPr lang="en-US" sz="1600" dirty="0" smtClean="0"/>
                        <a:t>y=false</a:t>
                      </a:r>
                      <a:endParaRPr lang="en-US" sz="1600" baseline="0" dirty="0"/>
                    </a:p>
                  </a:txBody>
                  <a:tcPr/>
                </a:tc>
              </a:tr>
              <a:tr h="288975">
                <a:tc>
                  <a:txBody>
                    <a:bodyPr/>
                    <a:lstStyle/>
                    <a:p>
                      <a:pPr algn="ctr"/>
                      <a:r>
                        <a:rPr lang="is-IS" sz="1600" dirty="0" smtClean="0"/>
                        <a:t>...</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0" dirty="0" smtClean="0"/>
                    </a:p>
                  </a:txBody>
                  <a:tcPr/>
                </a:tc>
              </a:tr>
              <a:tr h="288975">
                <a:tc>
                  <a:txBody>
                    <a:bodyPr/>
                    <a:lstStyle/>
                    <a:p>
                      <a:pPr algn="ctr"/>
                      <a:r>
                        <a:rPr lang="en-US" sz="1600" dirty="0" smtClean="0"/>
                        <a:t>m</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y=false</a:t>
                      </a:r>
                      <a:endParaRPr lang="en-US" sz="1600" baseline="0" dirty="0" smtClean="0"/>
                    </a:p>
                  </a:txBody>
                  <a:tcPr/>
                </a:tc>
              </a:tr>
              <a:tr h="288975">
                <a:tc>
                  <a:txBody>
                    <a:bodyPr/>
                    <a:lstStyle/>
                    <a:p>
                      <a:pPr algn="ctr"/>
                      <a:r>
                        <a:rPr lang="en-US" sz="1600" dirty="0" smtClean="0"/>
                        <a:t>m+1</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y=true</a:t>
                      </a:r>
                      <a:endParaRPr lang="en-US" sz="1600" baseline="0" dirty="0" smtClean="0"/>
                    </a:p>
                  </a:txBody>
                  <a:tcPr/>
                </a:tc>
              </a:tr>
              <a:tr h="288975">
                <a:tc>
                  <a:txBody>
                    <a:bodyPr/>
                    <a:lstStyle/>
                    <a:p>
                      <a:pPr algn="ctr"/>
                      <a:r>
                        <a:rPr lang="is-IS" sz="1600" baseline="0" dirty="0" smtClean="0"/>
                        <a:t>…</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is-IS" sz="1600" baseline="0" dirty="0" smtClean="0"/>
                        <a:t>…</a:t>
                      </a:r>
                      <a:endParaRPr lang="en-US" sz="1600" baseline="-25000" dirty="0" smtClean="0"/>
                    </a:p>
                  </a:txBody>
                  <a:tcPr/>
                </a:tc>
              </a:tr>
              <a:tr h="288975">
                <a:tc>
                  <a:txBody>
                    <a:bodyPr/>
                    <a:lstStyle/>
                    <a:p>
                      <a:pPr algn="ctr"/>
                      <a:r>
                        <a:rPr lang="en-US" sz="1600" dirty="0" smtClean="0"/>
                        <a:t>2</a:t>
                      </a:r>
                      <a:r>
                        <a:rPr lang="en-US" sz="1600" baseline="30000" dirty="0" smtClean="0"/>
                        <a:t>48</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y=true</a:t>
                      </a:r>
                      <a:endParaRPr lang="en-US" sz="1600" baseline="-25000" dirty="0" smtClean="0"/>
                    </a:p>
                  </a:txBody>
                  <a:tcPr/>
                </a:tc>
              </a:tr>
            </a:tbl>
          </a:graphicData>
        </a:graphic>
      </p:graphicFrame>
      <p:sp>
        <p:nvSpPr>
          <p:cNvPr id="5" name="Rectangle 4"/>
          <p:cNvSpPr/>
          <p:nvPr/>
        </p:nvSpPr>
        <p:spPr>
          <a:xfrm>
            <a:off x="296331" y="837950"/>
            <a:ext cx="2921001" cy="369332"/>
          </a:xfrm>
          <a:prstGeom prst="rect">
            <a:avLst/>
          </a:prstGeom>
        </p:spPr>
        <p:txBody>
          <a:bodyPr wrap="square">
            <a:spAutoFit/>
          </a:bodyPr>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y</a:t>
            </a:r>
            <a:r>
              <a:rPr lang="en-US" sz="1800" baseline="0" dirty="0" smtClean="0">
                <a:latin typeface="Menlo Regular" charset="0"/>
                <a:cs typeface="Menlo Regular" charset="0"/>
                <a:sym typeface="Menlo Regular" charset="0"/>
              </a:rPr>
              <a:t> =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&gt; m	</a:t>
            </a:r>
            <a:endParaRPr lang="en-US" sz="1800" baseline="0" dirty="0">
              <a:latin typeface="Menlo Regular" charset="0"/>
              <a:cs typeface="Menlo Regular" charset="0"/>
              <a:sym typeface="Menlo Regular" charset="0"/>
            </a:endParaRPr>
          </a:p>
        </p:txBody>
      </p:sp>
      <p:graphicFrame>
        <p:nvGraphicFramePr>
          <p:cNvPr id="15" name="Table 14"/>
          <p:cNvGraphicFramePr>
            <a:graphicFrameLocks noGrp="1"/>
          </p:cNvGraphicFramePr>
          <p:nvPr>
            <p:extLst>
              <p:ext uri="{D42A27DB-BD31-4B8C-83A1-F6EECF244321}">
                <p14:modId xmlns:p14="http://schemas.microsoft.com/office/powerpoint/2010/main" val="30841874"/>
              </p:ext>
            </p:extLst>
          </p:nvPr>
        </p:nvGraphicFramePr>
        <p:xfrm>
          <a:off x="4529087" y="1298505"/>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solidFill>
                            <a:schemeClr val="bg1"/>
                          </a:solidFill>
                        </a:rPr>
                        <a:t>p.ethSrc</a:t>
                      </a:r>
                      <a:endParaRPr lang="en-US" dirty="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solidFill>
                            <a:srgbClr val="FFFFFF"/>
                          </a:solidFill>
                        </a:rPr>
                        <a:t>Action</a:t>
                      </a:r>
                      <a:endParaRPr lang="en-US" dirty="0">
                        <a:solidFill>
                          <a:srgbClr val="FFFFFF"/>
                        </a:solidFill>
                      </a:endParaRPr>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6" name="Right Arrow 5"/>
          <p:cNvSpPr/>
          <p:nvPr/>
        </p:nvSpPr>
        <p:spPr bwMode="auto">
          <a:xfrm>
            <a:off x="3160889" y="2314224"/>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3" name="Rectangle 12"/>
          <p:cNvSpPr/>
          <p:nvPr/>
        </p:nvSpPr>
        <p:spPr>
          <a:xfrm>
            <a:off x="279397" y="3996017"/>
            <a:ext cx="3770491" cy="369332"/>
          </a:xfrm>
          <a:prstGeom prst="rect">
            <a:avLst/>
          </a:prstGeom>
        </p:spPr>
        <p:txBody>
          <a:bodyPr wrap="square">
            <a:spAutoFit/>
          </a:bodyPr>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y</a:t>
            </a:r>
            <a:r>
              <a:rPr lang="en-US" sz="1800" baseline="0" dirty="0" smtClean="0">
                <a:latin typeface="Menlo Regular" charset="0"/>
                <a:cs typeface="Menlo Regular" charset="0"/>
                <a:sym typeface="Menlo Regular" charset="0"/>
              </a:rPr>
              <a:t> =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smtClean="0">
                <a:latin typeface="Menlo Bold" charset="0"/>
                <a:cs typeface="Menlo Bold" charset="0"/>
                <a:sym typeface="Menlo Bold" charset="0"/>
              </a:rPr>
              <a:t> != </a:t>
            </a:r>
            <a:r>
              <a:rPr lang="en-US" sz="1800" baseline="0" dirty="0" err="1" smtClean="0">
                <a:latin typeface="Menlo Bold" charset="0"/>
                <a:cs typeface="Menlo Bold" charset="0"/>
                <a:sym typeface="Menlo Bold" charset="0"/>
              </a:rPr>
              <a:t>p.ethDst</a:t>
            </a:r>
            <a:endParaRPr lang="en-US" sz="1800" baseline="0" dirty="0">
              <a:latin typeface="Menlo Regular" charset="0"/>
              <a:cs typeface="Menlo Regular" charset="0"/>
              <a:sym typeface="Menlo Regular" charset="0"/>
            </a:endParaRPr>
          </a:p>
        </p:txBody>
      </p:sp>
      <p:graphicFrame>
        <p:nvGraphicFramePr>
          <p:cNvPr id="14" name="Table 13"/>
          <p:cNvGraphicFramePr>
            <a:graphicFrameLocks noGrp="1"/>
          </p:cNvGraphicFramePr>
          <p:nvPr>
            <p:extLst>
              <p:ext uri="{D42A27DB-BD31-4B8C-83A1-F6EECF244321}">
                <p14:modId xmlns:p14="http://schemas.microsoft.com/office/powerpoint/2010/main" val="220125014"/>
              </p:ext>
            </p:extLst>
          </p:nvPr>
        </p:nvGraphicFramePr>
        <p:xfrm>
          <a:off x="5274156" y="4357796"/>
          <a:ext cx="3136068" cy="185420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118178"/>
                <a:gridCol w="1086555"/>
                <a:gridCol w="931335"/>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solidFill>
                            <a:schemeClr val="bg1"/>
                          </a:solidFill>
                        </a:rPr>
                        <a:t>p.ethSrc</a:t>
                      </a:r>
                      <a:endParaRPr lang="en-US" dirty="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smtClean="0">
                          <a:solidFill>
                            <a:schemeClr val="bg1"/>
                          </a:solidFill>
                        </a:rPr>
                        <a:t>p.ethDst</a:t>
                      </a:r>
                      <a:endParaRPr lang="en-US" dirty="0" smtClean="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solidFill>
                            <a:srgbClr val="FFFFFF"/>
                          </a:solidFill>
                        </a:rPr>
                        <a:t>Action</a:t>
                      </a:r>
                      <a:endParaRPr lang="en-US" dirty="0">
                        <a:solidFill>
                          <a:srgbClr val="FFFFFF"/>
                        </a:solidFill>
                      </a:endParaRPr>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p>
                      <a:pPr algn="ctr"/>
                      <a:endParaRPr lang="en-US" sz="1600"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endParaRPr lang="en-US" sz="1600"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endParaRPr lang="en-US" sz="16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endParaRPr lang="en-US" sz="1600"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endParaRPr lang="en-US" sz="16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endParaRPr lang="en-US" sz="16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endParaRPr lang="en-US" sz="16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2500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endParaRPr lang="en-US" sz="1600" baseline="30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algn="ctr"/>
                      <a:endParaRPr lang="en-US" sz="1600" baseline="30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2500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17" name="Right Arrow 16"/>
          <p:cNvSpPr/>
          <p:nvPr/>
        </p:nvSpPr>
        <p:spPr bwMode="auto">
          <a:xfrm>
            <a:off x="3793067" y="5077183"/>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aphicFrame>
        <p:nvGraphicFramePr>
          <p:cNvPr id="12" name="Table 11"/>
          <p:cNvGraphicFramePr>
            <a:graphicFrameLocks noGrp="1"/>
          </p:cNvGraphicFramePr>
          <p:nvPr>
            <p:extLst>
              <p:ext uri="{D42A27DB-BD31-4B8C-83A1-F6EECF244321}">
                <p14:modId xmlns:p14="http://schemas.microsoft.com/office/powerpoint/2010/main" val="1981017970"/>
              </p:ext>
            </p:extLst>
          </p:nvPr>
        </p:nvGraphicFramePr>
        <p:xfrm>
          <a:off x="346555" y="4354974"/>
          <a:ext cx="3136068" cy="185420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118178"/>
                <a:gridCol w="1086555"/>
                <a:gridCol w="931335"/>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solidFill>
                            <a:schemeClr val="bg1"/>
                          </a:solidFill>
                        </a:rPr>
                        <a:t>p.ethSrc</a:t>
                      </a:r>
                      <a:endParaRPr lang="en-US" dirty="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smtClean="0">
                          <a:solidFill>
                            <a:schemeClr val="bg1"/>
                          </a:solidFill>
                        </a:rPr>
                        <a:t>p.ethDst</a:t>
                      </a:r>
                      <a:endParaRPr lang="en-US" dirty="0" smtClean="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solidFill>
                            <a:srgbClr val="FFFFFF"/>
                          </a:solidFill>
                        </a:rPr>
                        <a:t>Action</a:t>
                      </a:r>
                      <a:endParaRPr lang="en-US" dirty="0">
                        <a:solidFill>
                          <a:srgbClr val="FFFFFF"/>
                        </a:solidFill>
                      </a:endParaRPr>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p>
                      <a:pPr algn="ctr"/>
                      <a:r>
                        <a:rPr lang="en-US" sz="1600" dirty="0" smtClean="0"/>
                        <a:t>1</a:t>
                      </a:r>
                      <a:endParaRPr lang="en-US" sz="1600"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600" dirty="0" smtClean="0"/>
                        <a:t>1</a:t>
                      </a:r>
                      <a:endParaRPr lang="en-US" sz="1600"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600" dirty="0" smtClean="0"/>
                        <a:t>y=false</a:t>
                      </a:r>
                      <a:endParaRPr lang="en-US" sz="16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r>
                        <a:rPr lang="en-US" sz="1600" baseline="0" dirty="0" smtClean="0"/>
                        <a:t>1</a:t>
                      </a:r>
                      <a:endParaRPr lang="en-US" sz="1600"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600" baseline="0" dirty="0" smtClean="0"/>
                        <a:t>2</a:t>
                      </a:r>
                      <a:endParaRPr lang="en-US" sz="16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aseline="0" dirty="0" smtClean="0"/>
                        <a:t>y=true</a:t>
                      </a:r>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r>
                        <a:rPr lang="is-IS" sz="1600" dirty="0" smtClean="0"/>
                        <a:t>...</a:t>
                      </a:r>
                      <a:endParaRPr lang="en-US" sz="16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is-IS" sz="1600" dirty="0" smtClean="0"/>
                        <a:t>...</a:t>
                      </a:r>
                      <a:endParaRPr lang="en-US" sz="16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is-IS" sz="1600" baseline="0" dirty="0" smtClean="0"/>
                        <a:t>…</a:t>
                      </a:r>
                      <a:endParaRPr lang="en-US" sz="1600" baseline="-2500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r>
                        <a:rPr lang="en-US" sz="1600" dirty="0" smtClean="0"/>
                        <a:t>2</a:t>
                      </a:r>
                      <a:r>
                        <a:rPr lang="en-US" sz="1600" baseline="30000" dirty="0" smtClean="0"/>
                        <a:t>48</a:t>
                      </a:r>
                      <a:endParaRPr lang="en-US" sz="1600" baseline="30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algn="ctr"/>
                      <a:r>
                        <a:rPr lang="en-US" sz="1600" dirty="0" smtClean="0"/>
                        <a:t>2</a:t>
                      </a:r>
                      <a:r>
                        <a:rPr lang="en-US" sz="1600" baseline="30000" dirty="0" smtClean="0"/>
                        <a:t>48</a:t>
                      </a:r>
                      <a:endParaRPr lang="en-US" sz="1600" baseline="30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y=true</a:t>
                      </a:r>
                      <a:endParaRPr lang="en-US" sz="1600" baseline="-2500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07933767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ea typeface="ＭＳ Ｐゴシック" charset="0"/>
                <a:cs typeface="ＭＳ Ｐゴシック" charset="0"/>
              </a:rPr>
              <a:t>ONOS </a:t>
            </a:r>
            <a:r>
              <a:rPr lang="en-US" dirty="0">
                <a:ea typeface="ＭＳ Ｐゴシック" charset="0"/>
                <a:cs typeface="ＭＳ Ｐゴシック" charset="0"/>
              </a:rPr>
              <a:t>Architecture</a:t>
            </a:r>
            <a:endParaRPr lang="en-US" sz="1800" dirty="0"/>
          </a:p>
        </p:txBody>
      </p:sp>
      <p:grpSp>
        <p:nvGrpSpPr>
          <p:cNvPr id="4" name="Group 3"/>
          <p:cNvGrpSpPr/>
          <p:nvPr/>
        </p:nvGrpSpPr>
        <p:grpSpPr>
          <a:xfrm>
            <a:off x="1824810" y="1076033"/>
            <a:ext cx="6396017" cy="5357914"/>
            <a:chOff x="3272118" y="2596781"/>
            <a:chExt cx="4676588" cy="3999887"/>
          </a:xfrm>
        </p:grpSpPr>
        <p:pic>
          <p:nvPicPr>
            <p:cNvPr id="7" name="Picture 6" descr="onos-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118" y="2596781"/>
              <a:ext cx="4676588" cy="3838892"/>
            </a:xfrm>
            <a:prstGeom prst="rect">
              <a:avLst/>
            </a:prstGeom>
          </p:spPr>
        </p:pic>
        <p:sp>
          <p:nvSpPr>
            <p:cNvPr id="8" name="Rectangle 7"/>
            <p:cNvSpPr/>
            <p:nvPr/>
          </p:nvSpPr>
          <p:spPr>
            <a:xfrm>
              <a:off x="3438713" y="6335058"/>
              <a:ext cx="4166349" cy="261610"/>
            </a:xfrm>
            <a:prstGeom prst="rect">
              <a:avLst/>
            </a:prstGeom>
          </p:spPr>
          <p:txBody>
            <a:bodyPr wrap="square">
              <a:spAutoFit/>
            </a:bodyPr>
            <a:lstStyle/>
            <a:p>
              <a:r>
                <a:rPr lang="en-US" sz="1100" baseline="0" dirty="0" smtClean="0"/>
                <a:t>https://</a:t>
              </a:r>
              <a:r>
                <a:rPr lang="en-US" sz="1100" baseline="0" dirty="0" err="1" smtClean="0"/>
                <a:t>wiki.onosproject.org</a:t>
              </a:r>
              <a:r>
                <a:rPr lang="en-US" sz="1100" baseline="0" dirty="0" smtClean="0"/>
                <a:t>/display/ONOS/</a:t>
              </a:r>
              <a:r>
                <a:rPr lang="en-US" sz="1100" baseline="0" dirty="0" err="1" smtClean="0"/>
                <a:t>System+Components</a:t>
              </a:r>
              <a:endParaRPr lang="en-US" sz="1100" baseline="0" dirty="0"/>
            </a:p>
          </p:txBody>
        </p:sp>
      </p:grpSp>
      <p:sp>
        <p:nvSpPr>
          <p:cNvPr id="10"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a:t>
            </a:fld>
            <a:endParaRPr lang="en-US" dirty="0">
              <a:solidFill>
                <a:schemeClr val="bg2"/>
              </a:solidFill>
            </a:endParaRPr>
          </a:p>
        </p:txBody>
      </p:sp>
    </p:spTree>
    <p:extLst>
      <p:ext uri="{BB962C8B-B14F-4D97-AF65-F5344CB8AC3E}">
        <p14:creationId xmlns:p14="http://schemas.microsoft.com/office/powerpoint/2010/main" val="3174589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 name="Rectangle 22"/>
          <p:cNvSpPr/>
          <p:nvPr/>
        </p:nvSpPr>
        <p:spPr bwMode="auto">
          <a:xfrm>
            <a:off x="3276566" y="5295281"/>
            <a:ext cx="2301029" cy="885111"/>
          </a:xfrm>
          <a:prstGeom prst="rect">
            <a:avLst/>
          </a:prstGeom>
          <a:solidFill>
            <a:schemeClr val="bg2">
              <a:lumMod val="90000"/>
            </a:schemeClr>
          </a:solidFill>
          <a:ln w="3175" cap="flat" cmpd="sng" algn="ctr">
            <a:solidFill>
              <a:schemeClr val="accent6">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2" name="Rectangle 21"/>
          <p:cNvSpPr/>
          <p:nvPr/>
        </p:nvSpPr>
        <p:spPr bwMode="auto">
          <a:xfrm>
            <a:off x="4458401" y="3965831"/>
            <a:ext cx="2301029" cy="1032881"/>
          </a:xfrm>
          <a:prstGeom prst="rect">
            <a:avLst/>
          </a:prstGeom>
          <a:solidFill>
            <a:schemeClr val="bg2">
              <a:lumMod val="90000"/>
            </a:schemeClr>
          </a:solidFill>
          <a:ln w="3175" cap="flat" cmpd="sng" algn="ctr">
            <a:solidFill>
              <a:schemeClr val="accent6">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8" name="Rectangle 17"/>
          <p:cNvSpPr/>
          <p:nvPr/>
        </p:nvSpPr>
        <p:spPr bwMode="auto">
          <a:xfrm>
            <a:off x="2060893" y="3954537"/>
            <a:ext cx="2301029" cy="1032881"/>
          </a:xfrm>
          <a:prstGeom prst="rect">
            <a:avLst/>
          </a:prstGeom>
          <a:solidFill>
            <a:schemeClr val="bg2">
              <a:lumMod val="90000"/>
            </a:schemeClr>
          </a:solidFill>
          <a:ln w="3175" cap="flat" cmpd="sng" algn="ctr">
            <a:solidFill>
              <a:schemeClr val="accent6">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7345" name="Rectangle 1"/>
          <p:cNvSpPr>
            <a:spLocks noGrp="1" noChangeArrowheads="1"/>
          </p:cNvSpPr>
          <p:nvPr>
            <p:ph type="title"/>
          </p:nvPr>
        </p:nvSpPr>
        <p:spPr>
          <a:xfrm>
            <a:off x="256873" y="85614"/>
            <a:ext cx="8767597" cy="685800"/>
          </a:xfrm>
          <a:ln/>
        </p:spPr>
        <p:txBody>
          <a:bodyPr/>
          <a:lstStyle/>
          <a:p>
            <a:r>
              <a:rPr lang="en-US" sz="2800" dirty="0"/>
              <a:t>CM Propagation through Data-Flow Analysis</a:t>
            </a:r>
            <a:endParaRPr lang="en-US" sz="3200" dirty="0"/>
          </a:p>
        </p:txBody>
      </p:sp>
      <p:grpSp>
        <p:nvGrpSpPr>
          <p:cNvPr id="4" name="Group 3"/>
          <p:cNvGrpSpPr/>
          <p:nvPr/>
        </p:nvGrpSpPr>
        <p:grpSpPr>
          <a:xfrm>
            <a:off x="2345366" y="3577724"/>
            <a:ext cx="4183137" cy="2935592"/>
            <a:chOff x="2422342" y="3092823"/>
            <a:chExt cx="4183137" cy="2935592"/>
          </a:xfrm>
        </p:grpSpPr>
        <p:sp>
          <p:nvSpPr>
            <p:cNvPr id="7" name="圆角矩形 73"/>
            <p:cNvSpPr/>
            <p:nvPr/>
          </p:nvSpPr>
          <p:spPr bwMode="auto">
            <a:xfrm>
              <a:off x="2422342" y="3732858"/>
              <a:ext cx="1862605" cy="487057"/>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r>
                <a:rPr lang="en-US" altLang="zh-CN" sz="1400" baseline="0" dirty="0" smtClean="0">
                  <a:latin typeface="Arial" pitchFamily="34" charset="0"/>
                  <a:ea typeface="微软雅黑" pitchFamily="34" charset="-122"/>
                  <a:cs typeface="Arial" pitchFamily="34" charset="0"/>
                </a:rPr>
                <a:t>I1 (</a:t>
              </a:r>
              <a:r>
                <a:rPr lang="en-US" altLang="zh-CN" sz="1400" baseline="0" dirty="0" err="1" smtClean="0">
                  <a:latin typeface="Arial" pitchFamily="34" charset="0"/>
                  <a:ea typeface="微软雅黑" pitchFamily="34" charset="-122"/>
                  <a:cs typeface="Arial" pitchFamily="34" charset="0"/>
                </a:rPr>
                <a:t>hostTable</a:t>
              </a:r>
              <a:r>
                <a:rPr lang="en-US" altLang="zh-CN" sz="1400" baseline="0" dirty="0" smtClean="0">
                  <a:latin typeface="Arial" pitchFamily="34" charset="0"/>
                  <a:ea typeface="微软雅黑" pitchFamily="34" charset="-122"/>
                  <a:cs typeface="Arial" pitchFamily="34" charset="0"/>
                </a:rPr>
                <a:t>)</a:t>
              </a:r>
            </a:p>
          </p:txBody>
        </p:sp>
        <p:cxnSp>
          <p:nvCxnSpPr>
            <p:cNvPr id="11" name="Straight Arrow Connector 10"/>
            <p:cNvCxnSpPr/>
            <p:nvPr/>
          </p:nvCxnSpPr>
          <p:spPr bwMode="auto">
            <a:xfrm>
              <a:off x="3322758" y="3271055"/>
              <a:ext cx="0" cy="457200"/>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15" name="Rectangle 14"/>
            <p:cNvSpPr/>
            <p:nvPr/>
          </p:nvSpPr>
          <p:spPr>
            <a:xfrm>
              <a:off x="3320803" y="3092823"/>
              <a:ext cx="833206" cy="307777"/>
            </a:xfrm>
            <a:prstGeom prst="rect">
              <a:avLst/>
            </a:prstGeom>
          </p:spPr>
          <p:txBody>
            <a:bodyPr wrap="none">
              <a:spAutoFit/>
            </a:bodyPr>
            <a:lstStyle/>
            <a:p>
              <a:r>
                <a:rPr lang="en-US" sz="1400" baseline="0" dirty="0" err="1">
                  <a:solidFill>
                    <a:prstClr val="black"/>
                  </a:solidFill>
                  <a:latin typeface="Menlo Bold" charset="0"/>
                  <a:cs typeface="Menlo Bold" charset="0"/>
                  <a:sym typeface="Menlo Bold" charset="0"/>
                </a:rPr>
                <a:t>ethSrc</a:t>
              </a:r>
              <a:endParaRPr lang="en-US" sz="1600" dirty="0"/>
            </a:p>
          </p:txBody>
        </p:sp>
        <p:cxnSp>
          <p:nvCxnSpPr>
            <p:cNvPr id="27" name="Straight Arrow Connector 26"/>
            <p:cNvCxnSpPr/>
            <p:nvPr/>
          </p:nvCxnSpPr>
          <p:spPr bwMode="auto">
            <a:xfrm>
              <a:off x="3321207" y="4205943"/>
              <a:ext cx="694327" cy="784026"/>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28" name="Rectangle 27"/>
            <p:cNvSpPr/>
            <p:nvPr/>
          </p:nvSpPr>
          <p:spPr>
            <a:xfrm>
              <a:off x="2498185" y="4184373"/>
              <a:ext cx="941296" cy="307777"/>
            </a:xfrm>
            <a:prstGeom prst="rect">
              <a:avLst/>
            </a:prstGeom>
          </p:spPr>
          <p:txBody>
            <a:bodyPr wrap="none">
              <a:spAutoFit/>
            </a:bodyPr>
            <a:lstStyle/>
            <a:p>
              <a:r>
                <a:rPr lang="en-US" sz="1400" baseline="0" dirty="0" err="1" smtClean="0">
                  <a:solidFill>
                    <a:prstClr val="black"/>
                  </a:solidFill>
                  <a:latin typeface="Menlo Bold" charset="0"/>
                  <a:cs typeface="Menlo Bold" charset="0"/>
                  <a:sym typeface="Menlo Bold" charset="0"/>
                </a:rPr>
                <a:t>srcCond</a:t>
              </a:r>
              <a:endParaRPr lang="en-US" sz="1600" dirty="0"/>
            </a:p>
          </p:txBody>
        </p:sp>
        <p:sp>
          <p:nvSpPr>
            <p:cNvPr id="29" name="圆角矩形 73"/>
            <p:cNvSpPr/>
            <p:nvPr/>
          </p:nvSpPr>
          <p:spPr bwMode="auto">
            <a:xfrm>
              <a:off x="4742874" y="3744155"/>
              <a:ext cx="1862605" cy="487057"/>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r>
                <a:rPr lang="en-US" altLang="zh-CN" sz="1400" baseline="0" dirty="0">
                  <a:latin typeface="Arial" pitchFamily="34" charset="0"/>
                  <a:ea typeface="微软雅黑" pitchFamily="34" charset="-122"/>
                  <a:cs typeface="Arial" pitchFamily="34" charset="0"/>
                </a:rPr>
                <a:t>I</a:t>
              </a:r>
              <a:r>
                <a:rPr lang="en-US" altLang="zh-CN" sz="1400" baseline="0" dirty="0" smtClean="0">
                  <a:latin typeface="Arial" pitchFamily="34" charset="0"/>
                  <a:ea typeface="微软雅黑" pitchFamily="34" charset="-122"/>
                  <a:cs typeface="Arial" pitchFamily="34" charset="0"/>
                </a:rPr>
                <a:t>2 (</a:t>
              </a:r>
              <a:r>
                <a:rPr lang="en-US" altLang="zh-CN" sz="1400" baseline="0" dirty="0" err="1" smtClean="0">
                  <a:latin typeface="Arial" pitchFamily="34" charset="0"/>
                  <a:ea typeface="微软雅黑" pitchFamily="34" charset="-122"/>
                  <a:cs typeface="Arial" pitchFamily="34" charset="0"/>
                </a:rPr>
                <a:t>hostTable</a:t>
              </a:r>
              <a:r>
                <a:rPr lang="en-US" altLang="zh-CN" sz="1400" baseline="0" dirty="0" smtClean="0">
                  <a:latin typeface="Arial" pitchFamily="34" charset="0"/>
                  <a:ea typeface="微软雅黑" pitchFamily="34" charset="-122"/>
                  <a:cs typeface="Arial" pitchFamily="34" charset="0"/>
                </a:rPr>
                <a:t>)</a:t>
              </a:r>
            </a:p>
          </p:txBody>
        </p:sp>
        <p:cxnSp>
          <p:nvCxnSpPr>
            <p:cNvPr id="30" name="Straight Arrow Connector 29"/>
            <p:cNvCxnSpPr/>
            <p:nvPr/>
          </p:nvCxnSpPr>
          <p:spPr bwMode="auto">
            <a:xfrm>
              <a:off x="5643290" y="3282352"/>
              <a:ext cx="0" cy="457200"/>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31" name="Rectangle 30"/>
            <p:cNvSpPr/>
            <p:nvPr/>
          </p:nvSpPr>
          <p:spPr>
            <a:xfrm>
              <a:off x="4871583" y="3094020"/>
              <a:ext cx="833206" cy="307777"/>
            </a:xfrm>
            <a:prstGeom prst="rect">
              <a:avLst/>
            </a:prstGeom>
          </p:spPr>
          <p:txBody>
            <a:bodyPr wrap="none">
              <a:spAutoFit/>
            </a:bodyPr>
            <a:lstStyle/>
            <a:p>
              <a:r>
                <a:rPr lang="en-US" sz="1400" baseline="0" dirty="0" err="1" smtClean="0">
                  <a:solidFill>
                    <a:prstClr val="black"/>
                  </a:solidFill>
                  <a:latin typeface="Menlo Bold" charset="0"/>
                  <a:cs typeface="Menlo Bold" charset="0"/>
                  <a:sym typeface="Menlo Bold" charset="0"/>
                </a:rPr>
                <a:t>ethDst</a:t>
              </a:r>
              <a:endParaRPr lang="en-US" sz="1600" dirty="0"/>
            </a:p>
          </p:txBody>
        </p:sp>
        <p:cxnSp>
          <p:nvCxnSpPr>
            <p:cNvPr id="32" name="Straight Arrow Connector 31"/>
            <p:cNvCxnSpPr/>
            <p:nvPr/>
          </p:nvCxnSpPr>
          <p:spPr bwMode="auto">
            <a:xfrm flipH="1">
              <a:off x="4875089" y="4217240"/>
              <a:ext cx="766651" cy="798384"/>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33" name="Rectangle 32"/>
            <p:cNvSpPr/>
            <p:nvPr/>
          </p:nvSpPr>
          <p:spPr>
            <a:xfrm>
              <a:off x="5524267" y="4195670"/>
              <a:ext cx="941296" cy="307777"/>
            </a:xfrm>
            <a:prstGeom prst="rect">
              <a:avLst/>
            </a:prstGeom>
          </p:spPr>
          <p:txBody>
            <a:bodyPr wrap="none">
              <a:spAutoFit/>
            </a:bodyPr>
            <a:lstStyle/>
            <a:p>
              <a:r>
                <a:rPr lang="en-US" sz="1400" baseline="0" dirty="0" err="1" smtClean="0">
                  <a:solidFill>
                    <a:prstClr val="black"/>
                  </a:solidFill>
                  <a:latin typeface="Menlo Bold" charset="0"/>
                  <a:cs typeface="Menlo Bold" charset="0"/>
                  <a:sym typeface="Menlo Bold" charset="0"/>
                </a:rPr>
                <a:t>dstCond</a:t>
              </a:r>
              <a:endParaRPr lang="en-US" sz="1600" dirty="0"/>
            </a:p>
          </p:txBody>
        </p:sp>
        <p:sp>
          <p:nvSpPr>
            <p:cNvPr id="34" name="圆角矩形 73"/>
            <p:cNvSpPr/>
            <p:nvPr/>
          </p:nvSpPr>
          <p:spPr bwMode="auto">
            <a:xfrm>
              <a:off x="3548210" y="5025391"/>
              <a:ext cx="1862605" cy="487057"/>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r>
                <a:rPr lang="en-US" altLang="zh-CN" sz="1400" baseline="0" dirty="0" smtClean="0">
                  <a:latin typeface="Arial" pitchFamily="34" charset="0"/>
                  <a:ea typeface="微软雅黑" pitchFamily="34" charset="-122"/>
                  <a:cs typeface="Arial" pitchFamily="34" charset="0"/>
                </a:rPr>
                <a:t> I3</a:t>
              </a:r>
            </a:p>
          </p:txBody>
        </p:sp>
        <p:cxnSp>
          <p:nvCxnSpPr>
            <p:cNvPr id="35" name="Straight Arrow Connector 34"/>
            <p:cNvCxnSpPr/>
            <p:nvPr/>
          </p:nvCxnSpPr>
          <p:spPr bwMode="auto">
            <a:xfrm>
              <a:off x="4447075" y="5498476"/>
              <a:ext cx="0" cy="457200"/>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36" name="Rectangle 35"/>
            <p:cNvSpPr/>
            <p:nvPr/>
          </p:nvSpPr>
          <p:spPr>
            <a:xfrm>
              <a:off x="3624053" y="5720638"/>
              <a:ext cx="725116" cy="307777"/>
            </a:xfrm>
            <a:prstGeom prst="rect">
              <a:avLst/>
            </a:prstGeom>
          </p:spPr>
          <p:txBody>
            <a:bodyPr wrap="none">
              <a:spAutoFit/>
            </a:bodyPr>
            <a:lstStyle/>
            <a:p>
              <a:r>
                <a:rPr lang="en-US" sz="1400" baseline="0" dirty="0" smtClean="0">
                  <a:solidFill>
                    <a:prstClr val="black"/>
                  </a:solidFill>
                  <a:latin typeface="Menlo Bold" charset="0"/>
                  <a:cs typeface="Menlo Bold" charset="0"/>
                  <a:sym typeface="Menlo Bold" charset="0"/>
                </a:rPr>
                <a:t>route</a:t>
              </a:r>
              <a:endParaRPr lang="en-US" sz="1600" dirty="0"/>
            </a:p>
          </p:txBody>
        </p:sp>
      </p:grpSp>
      <p:sp>
        <p:nvSpPr>
          <p:cNvPr id="2" name="TextBox 1"/>
          <p:cNvSpPr txBox="1"/>
          <p:nvPr/>
        </p:nvSpPr>
        <p:spPr>
          <a:xfrm>
            <a:off x="1847402" y="3319819"/>
            <a:ext cx="184666" cy="338554"/>
          </a:xfrm>
          <a:prstGeom prst="rect">
            <a:avLst/>
          </a:prstGeom>
          <a:noFill/>
        </p:spPr>
        <p:txBody>
          <a:bodyPr wrap="none" rtlCol="0">
            <a:spAutoFit/>
          </a:bodyPr>
          <a:lstStyle/>
          <a:p>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349197684"/>
              </p:ext>
            </p:extLst>
          </p:nvPr>
        </p:nvGraphicFramePr>
        <p:xfrm>
          <a:off x="770163" y="2869829"/>
          <a:ext cx="2360293" cy="923276"/>
        </p:xfrm>
        <a:graphic>
          <a:graphicData uri="http://schemas.openxmlformats.org/drawingml/2006/table">
            <a:tbl>
              <a:tblPr firstRow="1" bandRow="1">
                <a:tableStyleId>{3C2FFA5D-87B4-456A-9821-1D502468CF0F}</a:tableStyleId>
              </a:tblPr>
              <a:tblGrid>
                <a:gridCol w="682517"/>
                <a:gridCol w="1677776"/>
              </a:tblGrid>
              <a:tr h="286388">
                <a:tc>
                  <a:txBody>
                    <a:bodyPr/>
                    <a:lstStyle/>
                    <a:p>
                      <a:pPr algn="ctr"/>
                      <a:r>
                        <a:rPr lang="en-US" sz="1400" dirty="0" err="1" smtClean="0"/>
                        <a:t>ethSrc</a:t>
                      </a:r>
                      <a:endParaRPr lang="en-US" sz="1400" dirty="0"/>
                    </a:p>
                  </a:txBody>
                  <a:tcPr/>
                </a:tc>
                <a:tc>
                  <a:txBody>
                    <a:bodyPr/>
                    <a:lstStyle/>
                    <a:p>
                      <a:pPr algn="ctr"/>
                      <a:r>
                        <a:rPr lang="en-US" sz="1400" dirty="0" smtClean="0"/>
                        <a:t>Action</a:t>
                      </a:r>
                      <a:endParaRPr lang="en-US" sz="1400" dirty="0"/>
                    </a:p>
                  </a:txBody>
                  <a:tcPr/>
                </a:tc>
              </a:tr>
              <a:tr h="313677">
                <a:tc>
                  <a:txBody>
                    <a:bodyPr/>
                    <a:lstStyle/>
                    <a:p>
                      <a:pPr algn="ctr"/>
                      <a:r>
                        <a:rPr lang="en-US" sz="1400" dirty="0" smtClean="0"/>
                        <a:t>A</a:t>
                      </a:r>
                      <a:endParaRPr lang="en-US" sz="1400" dirty="0"/>
                    </a:p>
                  </a:txBody>
                  <a:tcPr/>
                </a:tc>
                <a:tc>
                  <a:txBody>
                    <a:bodyPr/>
                    <a:lstStyle/>
                    <a:p>
                      <a:pPr algn="ctr"/>
                      <a:r>
                        <a:rPr lang="en-US" sz="1400" dirty="0" smtClean="0"/>
                        <a:t>Reg1 = 01; jump T2</a:t>
                      </a:r>
                      <a:endParaRPr lang="en-US" sz="1400" dirty="0"/>
                    </a:p>
                  </a:txBody>
                  <a:tcPr/>
                </a:tc>
              </a:tr>
              <a:tr h="0">
                <a:tc>
                  <a:txBody>
                    <a:bodyPr/>
                    <a:lstStyle/>
                    <a:p>
                      <a:pPr algn="ctr"/>
                      <a:endParaRPr lang="en-US" sz="1400" dirty="0"/>
                    </a:p>
                  </a:txBody>
                  <a:tcPr/>
                </a:tc>
                <a:tc>
                  <a:txBody>
                    <a:bodyPr/>
                    <a:lstStyle/>
                    <a:p>
                      <a:pPr algn="ctr"/>
                      <a:endParaRPr lang="en-US" sz="1400" dirty="0"/>
                    </a:p>
                  </a:txBody>
                  <a:tcPr/>
                </a:tc>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2819870908"/>
              </p:ext>
            </p:extLst>
          </p:nvPr>
        </p:nvGraphicFramePr>
        <p:xfrm>
          <a:off x="5762755" y="5227241"/>
          <a:ext cx="2465833" cy="1112520"/>
        </p:xfrm>
        <a:graphic>
          <a:graphicData uri="http://schemas.openxmlformats.org/drawingml/2006/table">
            <a:tbl>
              <a:tblPr firstRow="1" bandRow="1">
                <a:tableStyleId>{3C2FFA5D-87B4-456A-9821-1D502468CF0F}</a:tableStyleId>
              </a:tblPr>
              <a:tblGrid>
                <a:gridCol w="757317"/>
                <a:gridCol w="757317"/>
                <a:gridCol w="951199"/>
              </a:tblGrid>
              <a:tr h="370840">
                <a:tc>
                  <a:txBody>
                    <a:bodyPr/>
                    <a:lstStyle/>
                    <a:p>
                      <a:pPr algn="ctr"/>
                      <a:r>
                        <a:rPr lang="en-US" sz="1600" dirty="0" smtClean="0"/>
                        <a:t>Reg1</a:t>
                      </a:r>
                      <a:endParaRPr lang="en-US" sz="1600" dirty="0"/>
                    </a:p>
                  </a:txBody>
                  <a:tcPr/>
                </a:tc>
                <a:tc>
                  <a:txBody>
                    <a:bodyPr/>
                    <a:lstStyle/>
                    <a:p>
                      <a:pPr algn="ctr"/>
                      <a:r>
                        <a:rPr lang="en-US" sz="1600" dirty="0" smtClean="0"/>
                        <a:t>Reg2</a:t>
                      </a:r>
                      <a:endParaRPr lang="en-US" sz="1600" dirty="0"/>
                    </a:p>
                  </a:txBody>
                  <a:tcPr/>
                </a:tc>
                <a:tc>
                  <a:txBody>
                    <a:bodyPr/>
                    <a:lstStyle/>
                    <a:p>
                      <a:pPr algn="ctr"/>
                      <a:r>
                        <a:rPr lang="en-US" sz="1600" dirty="0" smtClean="0"/>
                        <a:t>Action</a:t>
                      </a:r>
                      <a:endParaRPr lang="en-US" sz="1600" dirty="0"/>
                    </a:p>
                  </a:txBody>
                  <a:tcPr/>
                </a:tc>
              </a:tr>
              <a:tr h="370840">
                <a:tc>
                  <a:txBody>
                    <a:bodyPr/>
                    <a:lstStyle/>
                    <a:p>
                      <a:pPr algn="ctr"/>
                      <a:r>
                        <a:rPr lang="en-US" sz="1600" dirty="0" smtClean="0"/>
                        <a:t>01</a:t>
                      </a:r>
                      <a:endParaRPr lang="en-US" sz="1600" dirty="0"/>
                    </a:p>
                  </a:txBody>
                  <a:tcPr/>
                </a:tc>
                <a:tc>
                  <a:txBody>
                    <a:bodyPr/>
                    <a:lstStyle/>
                    <a:p>
                      <a:pPr algn="ctr"/>
                      <a:r>
                        <a:rPr lang="en-US" sz="1600" dirty="0" smtClean="0"/>
                        <a:t>02</a:t>
                      </a:r>
                      <a:endParaRPr lang="en-US" sz="1600" dirty="0"/>
                    </a:p>
                  </a:txBody>
                  <a:tcPr/>
                </a:tc>
                <a:tc>
                  <a:txBody>
                    <a:bodyPr/>
                    <a:lstStyle/>
                    <a:p>
                      <a:pPr algn="ctr"/>
                      <a:r>
                        <a:rPr lang="en-US" sz="1600" dirty="0" smtClean="0"/>
                        <a:t>route</a:t>
                      </a:r>
                      <a:endParaRPr lang="en-US" sz="1600" dirty="0"/>
                    </a:p>
                  </a:txBody>
                  <a:tcPr/>
                </a:tc>
              </a:tr>
              <a:tr h="370840">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r>
            </a:tbl>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4266567561"/>
              </p:ext>
            </p:extLst>
          </p:nvPr>
        </p:nvGraphicFramePr>
        <p:xfrm>
          <a:off x="5813285" y="2863521"/>
          <a:ext cx="2428813" cy="923276"/>
        </p:xfrm>
        <a:graphic>
          <a:graphicData uri="http://schemas.openxmlformats.org/drawingml/2006/table">
            <a:tbl>
              <a:tblPr firstRow="1" bandRow="1">
                <a:tableStyleId>{3C2FFA5D-87B4-456A-9821-1D502468CF0F}</a:tableStyleId>
              </a:tblPr>
              <a:tblGrid>
                <a:gridCol w="726347"/>
                <a:gridCol w="1702466"/>
              </a:tblGrid>
              <a:tr h="286388">
                <a:tc>
                  <a:txBody>
                    <a:bodyPr/>
                    <a:lstStyle/>
                    <a:p>
                      <a:pPr algn="ctr"/>
                      <a:r>
                        <a:rPr lang="en-US" sz="1400" dirty="0" err="1" smtClean="0"/>
                        <a:t>ethDst</a:t>
                      </a:r>
                      <a:endParaRPr lang="en-US" sz="1400" dirty="0"/>
                    </a:p>
                  </a:txBody>
                  <a:tcPr/>
                </a:tc>
                <a:tc>
                  <a:txBody>
                    <a:bodyPr/>
                    <a:lstStyle/>
                    <a:p>
                      <a:pPr algn="ctr"/>
                      <a:r>
                        <a:rPr lang="en-US" sz="1400" dirty="0" smtClean="0"/>
                        <a:t>Action</a:t>
                      </a:r>
                      <a:endParaRPr lang="en-US" sz="1400" dirty="0"/>
                    </a:p>
                  </a:txBody>
                  <a:tcPr/>
                </a:tc>
              </a:tr>
              <a:tr h="313677">
                <a:tc>
                  <a:txBody>
                    <a:bodyPr/>
                    <a:lstStyle/>
                    <a:p>
                      <a:pPr algn="ctr"/>
                      <a:r>
                        <a:rPr lang="en-US" sz="1400" dirty="0" smtClean="0"/>
                        <a:t>B</a:t>
                      </a:r>
                      <a:endParaRPr lang="en-US" sz="1400" dirty="0"/>
                    </a:p>
                  </a:txBody>
                  <a:tcPr/>
                </a:tc>
                <a:tc>
                  <a:txBody>
                    <a:bodyPr/>
                    <a:lstStyle/>
                    <a:p>
                      <a:pPr algn="ctr"/>
                      <a:r>
                        <a:rPr lang="en-US" sz="1400" dirty="0" smtClean="0"/>
                        <a:t>Reg2 = 02; jump T3</a:t>
                      </a:r>
                      <a:endParaRPr lang="en-US" sz="1400" dirty="0"/>
                    </a:p>
                  </a:txBody>
                  <a:tcPr/>
                </a:tc>
              </a:tr>
              <a:tr h="0">
                <a:tc>
                  <a:txBody>
                    <a:bodyPr/>
                    <a:lstStyle/>
                    <a:p>
                      <a:pPr algn="ctr"/>
                      <a:endParaRPr lang="en-US" sz="1400" dirty="0"/>
                    </a:p>
                  </a:txBody>
                  <a:tcPr/>
                </a:tc>
                <a:tc>
                  <a:txBody>
                    <a:bodyPr/>
                    <a:lstStyle/>
                    <a:p>
                      <a:pPr algn="ctr"/>
                      <a:endParaRPr lang="en-US" sz="1400" dirty="0"/>
                    </a:p>
                  </a:txBody>
                  <a:tcPr/>
                </a:tc>
              </a:tr>
            </a:tbl>
          </a:graphicData>
        </a:graphic>
      </p:graphicFrame>
      <p:sp>
        <p:nvSpPr>
          <p:cNvPr id="37" name="Rectangle 36"/>
          <p:cNvSpPr/>
          <p:nvPr/>
        </p:nvSpPr>
        <p:spPr bwMode="auto">
          <a:xfrm>
            <a:off x="567490" y="2780363"/>
            <a:ext cx="8323168" cy="3753079"/>
          </a:xfrm>
          <a:prstGeom prst="rect">
            <a:avLst/>
          </a:prstGeom>
          <a:noFill/>
          <a:ln w="3175" cap="flat" cmpd="sng" algn="ctr">
            <a:solidFill>
              <a:schemeClr val="accent6">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9" name="Rectangle 38"/>
          <p:cNvSpPr/>
          <p:nvPr/>
        </p:nvSpPr>
        <p:spPr>
          <a:xfrm>
            <a:off x="7634069" y="895478"/>
            <a:ext cx="1233831" cy="338554"/>
          </a:xfrm>
          <a:prstGeom prst="rect">
            <a:avLst/>
          </a:prstGeom>
        </p:spPr>
        <p:txBody>
          <a:bodyPr wrap="none">
            <a:spAutoFit/>
          </a:bodyPr>
          <a:lstStyle/>
          <a:p>
            <a:r>
              <a:rPr lang="en-US" sz="1600" baseline="0" dirty="0" smtClean="0"/>
              <a:t>Instructions </a:t>
            </a:r>
            <a:endParaRPr lang="en-US" sz="1600" baseline="0" dirty="0"/>
          </a:p>
        </p:txBody>
      </p:sp>
      <p:sp>
        <p:nvSpPr>
          <p:cNvPr id="38" name="Slide Number Placeholder 2"/>
          <p:cNvSpPr txBox="1">
            <a:spLocks/>
          </p:cNvSpPr>
          <p:nvPr/>
        </p:nvSpPr>
        <p:spPr>
          <a:xfrm>
            <a:off x="72390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smtClean="0"/>
              <a:pPr>
                <a:defRPr/>
              </a:pPr>
              <a:t>90</a:t>
            </a:fld>
            <a:endParaRPr lang="en-US" dirty="0">
              <a:solidFill>
                <a:schemeClr val="bg2"/>
              </a:solidFill>
            </a:endParaRPr>
          </a:p>
        </p:txBody>
      </p:sp>
      <p:sp>
        <p:nvSpPr>
          <p:cNvPr id="41" name="Rectangle 2"/>
          <p:cNvSpPr>
            <a:spLocks/>
          </p:cNvSpPr>
          <p:nvPr/>
        </p:nvSpPr>
        <p:spPr bwMode="auto">
          <a:xfrm>
            <a:off x="606401" y="952837"/>
            <a:ext cx="8296145" cy="1460164"/>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Bold" charset="0"/>
                <a:cs typeface="Menlo Bold" charset="0"/>
                <a:sym typeface="Menlo Bold" charset="0"/>
              </a:rPr>
              <a:t>Map&lt;MAC, </a:t>
            </a:r>
            <a:r>
              <a:rPr lang="en-US" sz="1600" baseline="0" dirty="0" err="1" smtClean="0">
                <a:latin typeface="Menlo Bold" charset="0"/>
                <a:cs typeface="Menlo Bold" charset="0"/>
                <a:sym typeface="Menlo Bold" charset="0"/>
              </a:rPr>
              <a:t>ConditionSet</a:t>
            </a:r>
            <a:r>
              <a:rPr lang="en-US" sz="1600" baseline="0" dirty="0" smtClean="0">
                <a:latin typeface="Menlo Bold" charset="0"/>
                <a:cs typeface="Menlo Bold" charset="0"/>
                <a:sym typeface="Menlo Bold" charset="0"/>
              </a:rPr>
              <a:t>&gt;    </a:t>
            </a:r>
            <a:r>
              <a:rPr lang="en-US" sz="1600" baseline="0" dirty="0" err="1" smtClean="0">
                <a:latin typeface="Menlo Bold" charset="0"/>
                <a:cs typeface="Menlo Bold" charset="0"/>
                <a:sym typeface="Menlo Bold" charset="0"/>
              </a:rPr>
              <a:t>hostTable</a:t>
            </a:r>
            <a:r>
              <a:rPr lang="en-US" sz="16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Bold" charset="0"/>
                <a:cs typeface="Menlo Bold" charset="0"/>
                <a:sym typeface="Menlo Bold" charset="0"/>
              </a:rPr>
              <a:t> </a:t>
            </a:r>
            <a:r>
              <a:rPr lang="en-US" sz="1600" baseline="0" dirty="0" smtClean="0">
                <a:latin typeface="Menlo Bold" charset="0"/>
                <a:cs typeface="Menlo Bold" charset="0"/>
                <a:sym typeface="Menlo Bold" charset="0"/>
              </a:rPr>
              <a:t>   Route</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onPacketIn</a:t>
            </a:r>
            <a:r>
              <a:rPr lang="en-US" sz="1600" baseline="0" dirty="0" smtClean="0">
                <a:latin typeface="Menlo Regular" charset="0"/>
                <a:cs typeface="Menlo Regular" charset="0"/>
                <a:sym typeface="Menlo Regular" charset="0"/>
              </a:rPr>
              <a:t>(</a:t>
            </a:r>
            <a:r>
              <a:rPr lang="en-US" sz="1600" baseline="0" dirty="0">
                <a:latin typeface="Menlo Bold" charset="0"/>
                <a:cs typeface="Menlo Bold" charset="0"/>
                <a:sym typeface="Menlo Bold" charset="0"/>
              </a:rPr>
              <a:t>Packet</a:t>
            </a:r>
            <a:r>
              <a:rPr lang="en-US" sz="1600" baseline="0" dirty="0">
                <a:latin typeface="Menlo Regular" charset="0"/>
                <a:cs typeface="Menlo Regular" charset="0"/>
                <a:sym typeface="Menlo Regular" charset="0"/>
              </a:rPr>
              <a:t> </a:t>
            </a:r>
            <a:r>
              <a:rPr lang="en-US" sz="1600" baseline="0" dirty="0" smtClean="0">
                <a:latin typeface="Menlo Regular" charset="0"/>
                <a:cs typeface="Menlo Regular" charset="0"/>
                <a:sym typeface="Menlo Regular" charset="0"/>
              </a:rPr>
              <a:t>p) </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Bold" charset="0"/>
                <a:cs typeface="Menlo Bold" charset="0"/>
                <a:sym typeface="Menlo Bold" charset="0"/>
              </a:rPr>
              <a:t>I1.   </a:t>
            </a:r>
            <a:r>
              <a:rPr lang="en-US" sz="1600" baseline="0" dirty="0" err="1" smtClean="0">
                <a:latin typeface="Menlo Bold" charset="0"/>
                <a:cs typeface="Menlo Bold" charset="0"/>
                <a:sym typeface="Menlo Bold" charset="0"/>
              </a:rPr>
              <a:t>ConditionSet</a:t>
            </a:r>
            <a:r>
              <a:rPr lang="en-US" sz="1600" baseline="0" dirty="0" smtClean="0">
                <a:latin typeface="Menlo Bold" charset="0"/>
                <a:cs typeface="Menlo Bold" charset="0"/>
                <a:sym typeface="Menlo Bold" charset="0"/>
              </a:rPr>
              <a:t> </a:t>
            </a:r>
            <a:r>
              <a:rPr lang="en-US" sz="1600" baseline="0" dirty="0" err="1" smtClean="0">
                <a:latin typeface="Menlo Regular" charset="0"/>
                <a:cs typeface="Menlo Regular" charset="0"/>
                <a:sym typeface="Menlo Regular" charset="0"/>
              </a:rPr>
              <a:t>srcCond</a:t>
            </a:r>
            <a:r>
              <a:rPr lang="en-US" sz="1600" baseline="0" dirty="0" smtClean="0">
                <a:latin typeface="Menlo Regular" charset="0"/>
                <a:cs typeface="Menlo Regular" charset="0"/>
                <a:sym typeface="Menlo Regular" charset="0"/>
              </a:rPr>
              <a:t> </a:t>
            </a:r>
            <a:r>
              <a:rPr lang="en-US" sz="1600" baseline="0" dirty="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hostTable.get</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p.</a:t>
            </a:r>
            <a:r>
              <a:rPr lang="en-US" sz="1600" baseline="0" dirty="0" err="1" smtClean="0">
                <a:latin typeface="Menlo Bold" charset="0"/>
                <a:cs typeface="Menlo Bold" charset="0"/>
                <a:sym typeface="Menlo Bold" charset="0"/>
              </a:rPr>
              <a:t>ethSrc</a:t>
            </a:r>
            <a:r>
              <a:rPr lang="en-US" sz="1600" baseline="0" dirty="0">
                <a:latin typeface="Menlo Regular" charset="0"/>
                <a:cs typeface="Menlo Regular" charset="0"/>
                <a:sym typeface="Menlo Regular" charset="0"/>
              </a:rPr>
              <a:t>(</a:t>
            </a:r>
            <a:r>
              <a:rPr lang="en-US" sz="1600" baseline="0" dirty="0" smtClean="0">
                <a:latin typeface="Menlo Regular" charset="0"/>
                <a:cs typeface="Menlo Regular" charset="0"/>
                <a:sym typeface="Menlo Regular" charset="0"/>
              </a:rPr>
              <a:t>) );</a:t>
            </a:r>
            <a:endParaRPr lang="en-US" sz="16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Bold" charset="0"/>
                <a:cs typeface="Menlo Bold" charset="0"/>
                <a:sym typeface="Menlo Bold" charset="0"/>
              </a:rPr>
              <a:t>I2.   </a:t>
            </a:r>
            <a:r>
              <a:rPr lang="en-US" sz="1600" baseline="0" dirty="0" err="1" smtClean="0">
                <a:latin typeface="Menlo Bold" charset="0"/>
                <a:cs typeface="Menlo Bold" charset="0"/>
                <a:sym typeface="Menlo Bold" charset="0"/>
              </a:rPr>
              <a:t>ConditionSet</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dstCond</a:t>
            </a:r>
            <a:r>
              <a:rPr lang="en-US" sz="1600" baseline="0" dirty="0" smtClean="0">
                <a:latin typeface="Menlo Regular" charset="0"/>
                <a:cs typeface="Menlo Regular" charset="0"/>
                <a:sym typeface="Menlo Regular" charset="0"/>
              </a:rPr>
              <a:t> </a:t>
            </a:r>
            <a:r>
              <a:rPr lang="en-US" sz="1600" baseline="0" dirty="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hostTable.get</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p.</a:t>
            </a:r>
            <a:r>
              <a:rPr lang="en-US" sz="1600" baseline="0" dirty="0" err="1" smtClean="0">
                <a:latin typeface="Menlo Bold" charset="0"/>
                <a:cs typeface="Menlo Bold" charset="0"/>
                <a:sym typeface="Menlo Bold" charset="0"/>
              </a:rPr>
              <a:t>ethDst</a:t>
            </a:r>
            <a:r>
              <a:rPr lang="en-US" sz="1600" baseline="0" dirty="0">
                <a:latin typeface="Menlo Regular" charset="0"/>
                <a:cs typeface="Menlo Regular" charset="0"/>
                <a:sym typeface="Menlo Regular" charset="0"/>
              </a:rPr>
              <a:t>(</a:t>
            </a:r>
            <a:r>
              <a:rPr lang="en-US" sz="16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Regular" charset="0"/>
                <a:cs typeface="Menlo Regular" charset="0"/>
                <a:sym typeface="Menlo Regular" charset="0"/>
              </a:rPr>
              <a:t>I3.   </a:t>
            </a:r>
            <a:r>
              <a:rPr lang="en-US" sz="1600" baseline="0" dirty="0" smtClean="0">
                <a:solidFill>
                  <a:srgbClr val="B21889"/>
                </a:solidFill>
                <a:latin typeface="Menlo Regular" charset="0"/>
                <a:cs typeface="Menlo Regular" charset="0"/>
                <a:sym typeface="Menlo Regular" charset="0"/>
              </a:rPr>
              <a:t>branch</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srcCond</a:t>
            </a:r>
            <a:r>
              <a:rPr lang="en-US" sz="1600" baseline="0" dirty="0" smtClean="0">
                <a:latin typeface="Menlo Regular" charset="0"/>
                <a:cs typeface="Menlo Regular" charset="0"/>
                <a:sym typeface="Menlo Regular" charset="0"/>
              </a:rPr>
              <a:t> != null &amp;&amp; </a:t>
            </a:r>
            <a:r>
              <a:rPr lang="en-US" sz="1600" baseline="0" dirty="0" err="1" smtClean="0">
                <a:latin typeface="Menlo Regular" charset="0"/>
                <a:cs typeface="Menlo Regular" charset="0"/>
                <a:sym typeface="Menlo Regular" charset="0"/>
              </a:rPr>
              <a:t>dstCond</a:t>
            </a:r>
            <a:r>
              <a:rPr lang="en-US" sz="1600" baseline="0" dirty="0" smtClean="0">
                <a:latin typeface="Menlo Regular" charset="0"/>
                <a:cs typeface="Menlo Regular" charset="0"/>
                <a:sym typeface="Menlo Regular" charset="0"/>
              </a:rPr>
              <a:t> != null </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              &amp;&amp; pass(</a:t>
            </a:r>
            <a:r>
              <a:rPr lang="en-US" sz="1600" baseline="0" dirty="0" err="1" smtClean="0">
                <a:latin typeface="Menlo Regular" charset="0"/>
                <a:cs typeface="Menlo Regular" charset="0"/>
                <a:sym typeface="Menlo Regular" charset="0"/>
              </a:rPr>
              <a:t>srcCond</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dstCond</a:t>
            </a:r>
            <a:r>
              <a:rPr lang="en-US" sz="1600" baseline="0" dirty="0" smtClean="0">
                <a:latin typeface="Menlo Regular" charset="0"/>
                <a:cs typeface="Menlo Regular" charset="0"/>
                <a:sym typeface="Menlo Regular" charset="0"/>
              </a:rPr>
              <a:t>) ] I4 I5</a:t>
            </a:r>
            <a:endParaRPr lang="en-US" sz="1600" baseline="0" dirty="0">
              <a:latin typeface="Menlo Regular" charset="0"/>
              <a:cs typeface="Menlo Regular" charset="0"/>
              <a:sym typeface="Menlo Regular" charset="0"/>
            </a:endParaRPr>
          </a:p>
        </p:txBody>
      </p:sp>
      <p:sp>
        <p:nvSpPr>
          <p:cNvPr id="42" name="Rounded Rectangular Callout 41"/>
          <p:cNvSpPr/>
          <p:nvPr/>
        </p:nvSpPr>
        <p:spPr bwMode="auto">
          <a:xfrm>
            <a:off x="197556" y="5315560"/>
            <a:ext cx="2808111" cy="780440"/>
          </a:xfrm>
          <a:prstGeom prst="wedgeRoundRectCallout">
            <a:avLst>
              <a:gd name="adj1" fmla="val 68162"/>
              <a:gd name="adj2" fmla="val -84243"/>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Limited by </a:t>
            </a:r>
            <a:r>
              <a:rPr lang="en-US" sz="1800" baseline="0" dirty="0" err="1" smtClean="0">
                <a:latin typeface="Menlo Regular" charset="0"/>
                <a:cs typeface="Menlo Regular" charset="0"/>
                <a:sym typeface="Menlo Regular" charset="0"/>
              </a:rPr>
              <a:t>hostTable.values</a:t>
            </a:r>
            <a:r>
              <a:rPr lang="en-US" sz="1800" baseline="0" dirty="0" smtClean="0">
                <a:latin typeface="Menlo Regular" charset="0"/>
                <a:cs typeface="Menlo Regular" charset="0"/>
                <a:sym typeface="Menlo Regular" charset="0"/>
              </a:rPr>
              <a:t>() </a:t>
            </a:r>
            <a:endParaRPr lang="en-US" sz="1800" baseline="30000" dirty="0">
              <a:latin typeface="Menlo Regular" charset="0"/>
              <a:cs typeface="Menlo Regular" charset="0"/>
              <a:sym typeface="Menlo Regular" charset="0"/>
            </a:endParaRPr>
          </a:p>
        </p:txBody>
      </p:sp>
    </p:spTree>
    <p:extLst>
      <p:ext uri="{BB962C8B-B14F-4D97-AF65-F5344CB8AC3E}">
        <p14:creationId xmlns:p14="http://schemas.microsoft.com/office/powerpoint/2010/main" val="26869407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CM Propagation through Data-Flow Analysis</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91</a:t>
            </a:fld>
            <a:endParaRPr lang="en-US" dirty="0">
              <a:solidFill>
                <a:schemeClr val="bg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363711605"/>
              </p:ext>
            </p:extLst>
          </p:nvPr>
        </p:nvGraphicFramePr>
        <p:xfrm>
          <a:off x="71628" y="3776838"/>
          <a:ext cx="2360147" cy="2164080"/>
        </p:xfrm>
        <a:graphic>
          <a:graphicData uri="http://schemas.openxmlformats.org/drawingml/2006/table">
            <a:tbl>
              <a:tblPr firstRow="1" bandRow="1">
                <a:tableStyleId>{3C2FFA5D-87B4-456A-9821-1D502468CF0F}</a:tableStyleId>
              </a:tblPr>
              <a:tblGrid>
                <a:gridCol w="1022904"/>
                <a:gridCol w="1337243"/>
              </a:tblGrid>
              <a:tr h="288855">
                <a:tc>
                  <a:txBody>
                    <a:bodyPr/>
                    <a:lstStyle/>
                    <a:p>
                      <a:pPr algn="ctr"/>
                      <a:r>
                        <a:rPr lang="en-US" sz="1600" baseline="0" dirty="0" err="1" smtClean="0"/>
                        <a:t>p.ethSrc</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a</a:t>
                      </a:r>
                      <a:r>
                        <a:rPr lang="en-US" sz="1600" baseline="-25000" dirty="0" smtClean="0"/>
                        <a:t>1</a:t>
                      </a:r>
                      <a:endParaRPr lang="en-US" sz="1600" baseline="-25000" dirty="0"/>
                    </a:p>
                  </a:txBody>
                  <a:tcPr/>
                </a:tc>
                <a:tc>
                  <a:txBody>
                    <a:bodyPr/>
                    <a:lstStyle/>
                    <a:p>
                      <a:pPr algn="ctr"/>
                      <a:r>
                        <a:rPr lang="en-US" sz="1600" dirty="0" smtClean="0"/>
                        <a:t>srcCond</a:t>
                      </a:r>
                      <a:r>
                        <a:rPr lang="en-US" sz="1600" baseline="-25000" dirty="0" smtClean="0"/>
                        <a:t>a1 </a:t>
                      </a:r>
                      <a:br>
                        <a:rPr lang="en-US" sz="1600" baseline="-25000" dirty="0" smtClean="0"/>
                      </a:br>
                      <a:r>
                        <a:rPr lang="en-US" sz="1600" baseline="0" dirty="0" smtClean="0"/>
                        <a:t>jump I2</a:t>
                      </a:r>
                      <a:endParaRPr lang="en-US" sz="1600" baseline="0" dirty="0"/>
                    </a:p>
                  </a:txBody>
                  <a:tcPr/>
                </a:tc>
              </a:tr>
              <a:tr h="288855">
                <a:tc>
                  <a:txBody>
                    <a:bodyPr/>
                    <a:lstStyle/>
                    <a:p>
                      <a:pPr algn="ctr"/>
                      <a:r>
                        <a:rPr lang="is-IS" sz="1600" dirty="0" smtClean="0"/>
                        <a:t>a</a:t>
                      </a:r>
                      <a:r>
                        <a:rPr lang="is-IS" sz="1600" baseline="-25000" dirty="0" smtClean="0"/>
                        <a:t>2</a:t>
                      </a:r>
                      <a:endParaRPr lang="en-US" sz="1600" baseline="-250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algn="ctr"/>
                      <a:r>
                        <a:rPr lang="en-US" sz="1600" baseline="0" dirty="0" smtClean="0"/>
                        <a:t>a</a:t>
                      </a:r>
                      <a:r>
                        <a:rPr lang="en-US" sz="1600" baseline="-25000" dirty="0" smtClean="0"/>
                        <a:t>n</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smtClean="0"/>
                        <a:t>srcCond</a:t>
                      </a:r>
                      <a:r>
                        <a:rPr lang="en-US" sz="1600" baseline="-25000" dirty="0" err="1" smtClean="0"/>
                        <a:t>an</a:t>
                      </a:r>
                      <a:r>
                        <a:rPr lang="en-US" sz="1600" baseline="-25000" dirty="0" smtClean="0"/>
                        <a:t/>
                      </a:r>
                      <a:br>
                        <a:rPr lang="en-US" sz="1600" baseline="-25000" dirty="0" smtClean="0"/>
                      </a:br>
                      <a:r>
                        <a:rPr lang="en-US" sz="1600" baseline="0" dirty="0" smtClean="0"/>
                        <a:t>jump I2</a:t>
                      </a:r>
                      <a:endParaRPr lang="en-US" sz="1600" baseline="-25000" dirty="0" smtClean="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487364354"/>
              </p:ext>
            </p:extLst>
          </p:nvPr>
        </p:nvGraphicFramePr>
        <p:xfrm>
          <a:off x="5078252" y="3830462"/>
          <a:ext cx="3576524" cy="1630536"/>
        </p:xfrm>
        <a:graphic>
          <a:graphicData uri="http://schemas.openxmlformats.org/drawingml/2006/table">
            <a:tbl>
              <a:tblPr firstRow="1" bandRow="1">
                <a:tableStyleId>{3C2FFA5D-87B4-456A-9821-1D502468CF0F}</a:tableStyleId>
              </a:tblPr>
              <a:tblGrid>
                <a:gridCol w="937746"/>
                <a:gridCol w="931333"/>
                <a:gridCol w="1707445"/>
              </a:tblGrid>
              <a:tr h="407634">
                <a:tc>
                  <a:txBody>
                    <a:bodyPr/>
                    <a:lstStyle/>
                    <a:p>
                      <a:pPr algn="ctr"/>
                      <a:r>
                        <a:rPr lang="en-US" sz="1600" dirty="0" err="1" smtClean="0"/>
                        <a:t>srcCond</a:t>
                      </a:r>
                      <a:endParaRPr lang="en-US" sz="1600" baseline="-25000" dirty="0"/>
                    </a:p>
                  </a:txBody>
                  <a:tcPr/>
                </a:tc>
                <a:tc>
                  <a:txBody>
                    <a:bodyPr/>
                    <a:lstStyle/>
                    <a:p>
                      <a:pPr algn="ctr"/>
                      <a:r>
                        <a:rPr lang="en-US" sz="1600" dirty="0" err="1" smtClean="0"/>
                        <a:t>dstCond</a:t>
                      </a:r>
                      <a:endParaRPr lang="en-US" sz="1600" baseline="-25000" dirty="0"/>
                    </a:p>
                  </a:txBody>
                  <a:tcPr/>
                </a:tc>
                <a:tc>
                  <a:txBody>
                    <a:bodyPr/>
                    <a:lstStyle/>
                    <a:p>
                      <a:pPr algn="ctr"/>
                      <a:r>
                        <a:rPr lang="en-US" sz="1600" dirty="0" smtClean="0"/>
                        <a:t>Action</a:t>
                      </a:r>
                      <a:endParaRPr lang="en-US" sz="1600" dirty="0"/>
                    </a:p>
                  </a:txBody>
                  <a:tcPr/>
                </a:tc>
              </a:tr>
              <a:tr h="407634">
                <a:tc>
                  <a:txBody>
                    <a:bodyPr/>
                    <a:lstStyle/>
                    <a:p>
                      <a:pPr algn="ctr"/>
                      <a:r>
                        <a:rPr lang="en-US" sz="1600" dirty="0" smtClean="0"/>
                        <a:t>srcCond</a:t>
                      </a:r>
                      <a:r>
                        <a:rPr lang="en-US" sz="1600" baseline="-25000" dirty="0" smtClean="0"/>
                        <a:t>1</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dstCond</a:t>
                      </a:r>
                      <a:r>
                        <a:rPr lang="en-US" sz="1600" baseline="-25000" dirty="0" smtClean="0"/>
                        <a:t>1</a:t>
                      </a:r>
                    </a:p>
                  </a:txBody>
                  <a:tcPr/>
                </a:tc>
                <a:tc>
                  <a:txBody>
                    <a:bodyPr/>
                    <a:lstStyle/>
                    <a:p>
                      <a:pPr algn="ctr"/>
                      <a:r>
                        <a:rPr lang="en-US" sz="1600" dirty="0" smtClean="0"/>
                        <a:t>y=true;  jump</a:t>
                      </a:r>
                      <a:r>
                        <a:rPr lang="en-US" sz="1600" baseline="0" dirty="0" smtClean="0"/>
                        <a:t> I4</a:t>
                      </a:r>
                      <a:endParaRPr lang="en-US" sz="1600" dirty="0"/>
                    </a:p>
                  </a:txBody>
                  <a:tcPr/>
                </a:tc>
              </a:tr>
              <a:tr h="407634">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r>
                        <a:rPr lang="en-US" sz="1600" dirty="0" smtClean="0"/>
                        <a:t>y=false; jump I5</a:t>
                      </a:r>
                      <a:endParaRPr lang="en-US" sz="1600" dirty="0"/>
                    </a:p>
                  </a:txBody>
                  <a:tcPr/>
                </a:tc>
              </a:tr>
              <a:tr h="407634">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endParaRPr lang="en-US" sz="1600" dirty="0"/>
                    </a:p>
                  </a:txBody>
                  <a:tcPr/>
                </a:tc>
              </a:tr>
            </a:tbl>
          </a:graphicData>
        </a:graphic>
      </p:graphicFrame>
      <p:sp>
        <p:nvSpPr>
          <p:cNvPr id="3" name="Rectangle 2"/>
          <p:cNvSpPr/>
          <p:nvPr/>
        </p:nvSpPr>
        <p:spPr>
          <a:xfrm>
            <a:off x="0" y="3325167"/>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I1</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533203351"/>
              </p:ext>
            </p:extLst>
          </p:nvPr>
        </p:nvGraphicFramePr>
        <p:xfrm>
          <a:off x="2524141" y="3759904"/>
          <a:ext cx="2250079" cy="2164080"/>
        </p:xfrm>
        <a:graphic>
          <a:graphicData uri="http://schemas.openxmlformats.org/drawingml/2006/table">
            <a:tbl>
              <a:tblPr firstRow="1" bandRow="1">
                <a:tableStyleId>{3C2FFA5D-87B4-456A-9821-1D502468CF0F}</a:tableStyleId>
              </a:tblPr>
              <a:tblGrid>
                <a:gridCol w="906703"/>
                <a:gridCol w="1343376"/>
              </a:tblGrid>
              <a:tr h="288855">
                <a:tc>
                  <a:txBody>
                    <a:bodyPr/>
                    <a:lstStyle/>
                    <a:p>
                      <a:pPr algn="ctr"/>
                      <a:r>
                        <a:rPr lang="en-US" sz="1600" baseline="0" dirty="0" err="1" smtClean="0"/>
                        <a:t>p.ethDst</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a</a:t>
                      </a:r>
                      <a:r>
                        <a:rPr lang="en-US" sz="1600" baseline="-25000" dirty="0" smtClean="0"/>
                        <a:t>1</a:t>
                      </a:r>
                      <a:endParaRPr lang="en-US" sz="1600" baseline="-25000" dirty="0"/>
                    </a:p>
                  </a:txBody>
                  <a:tcPr/>
                </a:tc>
                <a:tc>
                  <a:txBody>
                    <a:bodyPr/>
                    <a:lstStyle/>
                    <a:p>
                      <a:pPr algn="ctr"/>
                      <a:r>
                        <a:rPr lang="en-US" sz="1600" dirty="0" smtClean="0"/>
                        <a:t>dstCond</a:t>
                      </a:r>
                      <a:r>
                        <a:rPr lang="en-US" sz="1600" baseline="-25000" dirty="0" smtClean="0"/>
                        <a:t>a1</a:t>
                      </a:r>
                      <a:br>
                        <a:rPr lang="en-US" sz="1600" baseline="-25000" dirty="0" smtClean="0"/>
                      </a:br>
                      <a:r>
                        <a:rPr lang="en-US" sz="1600" baseline="0" dirty="0" smtClean="0"/>
                        <a:t>jump I3</a:t>
                      </a:r>
                      <a:endParaRPr lang="en-US" sz="1600" baseline="-25000" dirty="0"/>
                    </a:p>
                  </a:txBody>
                  <a:tcPr/>
                </a:tc>
              </a:tr>
              <a:tr h="288855">
                <a:tc>
                  <a:txBody>
                    <a:bodyPr/>
                    <a:lstStyle/>
                    <a:p>
                      <a:pPr algn="ctr"/>
                      <a:r>
                        <a:rPr lang="is-IS" sz="1600" dirty="0" smtClean="0"/>
                        <a:t>a</a:t>
                      </a:r>
                      <a:r>
                        <a:rPr lang="is-IS" sz="1600" baseline="-25000" dirty="0" smtClean="0"/>
                        <a:t>2</a:t>
                      </a:r>
                      <a:endParaRPr lang="en-US" sz="1600" baseline="-250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aseline="0" dirty="0" smtClean="0"/>
                        <a:t>a</a:t>
                      </a:r>
                      <a:r>
                        <a:rPr lang="en-US" sz="1600" baseline="-25000" dirty="0" smtClean="0"/>
                        <a:t>n</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smtClean="0"/>
                        <a:t>dstCond</a:t>
                      </a:r>
                      <a:r>
                        <a:rPr lang="en-US" sz="1600" baseline="-25000" dirty="0" err="1" smtClean="0"/>
                        <a:t>an</a:t>
                      </a:r>
                      <a:r>
                        <a:rPr lang="en-US" sz="1600" baseline="-25000" dirty="0" smtClean="0"/>
                        <a:t/>
                      </a:r>
                      <a:br>
                        <a:rPr lang="en-US" sz="1600" baseline="-25000" dirty="0" smtClean="0"/>
                      </a:br>
                      <a:r>
                        <a:rPr lang="en-US" sz="1600" baseline="0" dirty="0" smtClean="0"/>
                        <a:t>jump I3</a:t>
                      </a:r>
                      <a:endParaRPr lang="en-US" sz="1600" baseline="-25000" dirty="0" smtClean="0"/>
                    </a:p>
                  </a:txBody>
                  <a:tcPr/>
                </a:tc>
              </a:tr>
            </a:tbl>
          </a:graphicData>
        </a:graphic>
      </p:graphicFrame>
      <p:sp>
        <p:nvSpPr>
          <p:cNvPr id="11" name="Rectangle 10"/>
          <p:cNvSpPr/>
          <p:nvPr/>
        </p:nvSpPr>
        <p:spPr>
          <a:xfrm>
            <a:off x="2452512" y="3308233"/>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I2</a:t>
            </a:r>
            <a:endParaRPr lang="en-US" dirty="0"/>
          </a:p>
        </p:txBody>
      </p:sp>
      <p:sp>
        <p:nvSpPr>
          <p:cNvPr id="13" name="Rectangle 12"/>
          <p:cNvSpPr/>
          <p:nvPr/>
        </p:nvSpPr>
        <p:spPr>
          <a:xfrm>
            <a:off x="5088468" y="3319522"/>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I3</a:t>
            </a:r>
            <a:endParaRPr lang="en-US" dirty="0"/>
          </a:p>
        </p:txBody>
      </p:sp>
      <p:sp>
        <p:nvSpPr>
          <p:cNvPr id="14" name="Rectangle 2"/>
          <p:cNvSpPr>
            <a:spLocks/>
          </p:cNvSpPr>
          <p:nvPr/>
        </p:nvSpPr>
        <p:spPr bwMode="auto">
          <a:xfrm>
            <a:off x="606401" y="952836"/>
            <a:ext cx="8296145" cy="23350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I4. </a:t>
            </a:r>
            <a:r>
              <a:rPr lang="en-US" sz="1800" baseline="0" dirty="0" smtClean="0">
                <a:solidFill>
                  <a:srgbClr val="B21889"/>
                </a:solidFill>
                <a:latin typeface="Menlo Regular" charset="0"/>
                <a:cs typeface="Menlo Regular" charset="0"/>
                <a:sym typeface="Menlo Regular" charset="0"/>
              </a:rPr>
              <a:t>  return </a:t>
            </a:r>
            <a:r>
              <a:rPr lang="en-US" sz="1800" baseline="0" dirty="0" smtClean="0">
                <a:latin typeface="Menlo Regular" charset="0"/>
                <a:cs typeface="Menlo Regular" charset="0"/>
                <a:sym typeface="Menlo Regular" charset="0"/>
              </a:rPr>
              <a:t>port1</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
        <p:nvSpPr>
          <p:cNvPr id="15" name="Rounded Rectangular Callout 14"/>
          <p:cNvSpPr/>
          <p:nvPr/>
        </p:nvSpPr>
        <p:spPr bwMode="auto">
          <a:xfrm>
            <a:off x="4938890" y="5644444"/>
            <a:ext cx="3951110" cy="1100667"/>
          </a:xfrm>
          <a:prstGeom prst="wedgeRoundRectCallout">
            <a:avLst>
              <a:gd name="adj1" fmla="val -14413"/>
              <a:gd name="adj2" fmla="val -63682"/>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2000" baseline="0" dirty="0" smtClean="0">
                <a:latin typeface="Menlo Regular" charset="0"/>
                <a:cs typeface="Menlo Regular" charset="0"/>
                <a:sym typeface="Menlo Regular" charset="0"/>
              </a:rPr>
              <a:t>Only output in I1/I2 tables are needed as input to I3 table input</a:t>
            </a:r>
            <a:endParaRPr lang="en-US" sz="2000" baseline="30000" dirty="0">
              <a:latin typeface="Menlo Regular" charset="0"/>
              <a:cs typeface="Menlo Regular" charset="0"/>
              <a:sym typeface="Menlo Regular" charset="0"/>
            </a:endParaRPr>
          </a:p>
        </p:txBody>
      </p:sp>
    </p:spTree>
    <p:extLst>
      <p:ext uri="{BB962C8B-B14F-4D97-AF65-F5344CB8AC3E}">
        <p14:creationId xmlns:p14="http://schemas.microsoft.com/office/powerpoint/2010/main" val="5600854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Map -&gt; Map-Explore</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92</a:t>
            </a:fld>
            <a:endParaRPr lang="en-US" dirty="0">
              <a:solidFill>
                <a:schemeClr val="bg2"/>
              </a:solidFill>
            </a:endParaRPr>
          </a:p>
        </p:txBody>
      </p:sp>
      <p:sp>
        <p:nvSpPr>
          <p:cNvPr id="14" name="Rectangle 2"/>
          <p:cNvSpPr>
            <a:spLocks/>
          </p:cNvSpPr>
          <p:nvPr/>
        </p:nvSpPr>
        <p:spPr bwMode="auto">
          <a:xfrm>
            <a:off x="606401" y="952837"/>
            <a:ext cx="8296145" cy="2800720"/>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solidFill>
                  <a:srgbClr val="FF0000"/>
                </a:solidFill>
                <a:latin typeface="Menlo Regular" charset="0"/>
                <a:cs typeface="Menlo Regular" charset="0"/>
                <a:sym typeface="Menlo Regular" charset="0"/>
              </a:rPr>
              <a:t>I4.   </a:t>
            </a:r>
            <a:r>
              <a:rPr lang="en-US" sz="1800" baseline="0" dirty="0" smtClean="0">
                <a:solidFill>
                  <a:srgbClr val="FF0000"/>
                </a:solidFill>
                <a:latin typeface="Menlo Bold" charset="0"/>
                <a:cs typeface="Menlo Bold" charset="0"/>
                <a:sym typeface="Menlo Bold" charset="0"/>
              </a:rPr>
              <a:t>// path = shortest path </a:t>
            </a:r>
            <a:r>
              <a:rPr lang="en-US" sz="1800" baseline="0" dirty="0" err="1" smtClean="0">
                <a:solidFill>
                  <a:srgbClr val="FF0000"/>
                </a:solidFill>
                <a:latin typeface="Menlo Bold" charset="0"/>
                <a:cs typeface="Menlo Bold" charset="0"/>
                <a:sym typeface="Menlo Bold" charset="0"/>
              </a:rPr>
              <a:t>alg</a:t>
            </a:r>
            <a:r>
              <a:rPr lang="en-US" sz="1800" baseline="0" dirty="0" smtClean="0">
                <a:solidFill>
                  <a:srgbClr val="FF0000"/>
                </a:solidFill>
                <a:latin typeface="Menlo Bold" charset="0"/>
                <a:cs typeface="Menlo Bold" charset="0"/>
                <a:sym typeface="Menlo Bold" charset="0"/>
              </a:rPr>
              <a:t> to compute route </a:t>
            </a:r>
            <a:br>
              <a:rPr lang="en-US" sz="1800" baseline="0" dirty="0" smtClean="0">
                <a:solidFill>
                  <a:srgbClr val="FF0000"/>
                </a:solidFill>
                <a:latin typeface="Menlo Bold" charset="0"/>
                <a:cs typeface="Menlo Bold" charset="0"/>
                <a:sym typeface="Menlo Bold" charset="0"/>
              </a:rPr>
            </a:br>
            <a:r>
              <a:rPr lang="en-US" sz="1800" baseline="0" dirty="0" smtClean="0">
                <a:solidFill>
                  <a:srgbClr val="FF0000"/>
                </a:solidFill>
                <a:latin typeface="Menlo Bold" charset="0"/>
                <a:cs typeface="Menlo Bold" charset="0"/>
                <a:sym typeface="Menlo Bold" charset="0"/>
              </a:rPr>
              <a:t>      // from </a:t>
            </a:r>
            <a:r>
              <a:rPr lang="en-US" sz="1800" baseline="0" dirty="0" err="1" smtClean="0">
                <a:solidFill>
                  <a:srgbClr val="FF0000"/>
                </a:solidFill>
                <a:latin typeface="Menlo Bold" charset="0"/>
                <a:cs typeface="Menlo Bold" charset="0"/>
                <a:sym typeface="Menlo Bold" charset="0"/>
              </a:rPr>
              <a:t>p.ingressSw</a:t>
            </a:r>
            <a:r>
              <a:rPr lang="en-US" sz="1800" baseline="0" dirty="0" smtClean="0">
                <a:solidFill>
                  <a:srgbClr val="FF0000"/>
                </a:solidFill>
                <a:latin typeface="Menlo Bold" charset="0"/>
                <a:cs typeface="Menlo Bold" charset="0"/>
                <a:sym typeface="Menlo Bold" charset="0"/>
              </a:rPr>
              <a:t> to </a:t>
            </a:r>
            <a:r>
              <a:rPr lang="en-US" sz="1800" baseline="0" dirty="0" err="1" smtClean="0">
                <a:solidFill>
                  <a:srgbClr val="FF0000"/>
                </a:solidFill>
                <a:latin typeface="Menlo Bold" charset="0"/>
                <a:cs typeface="Menlo Bold" charset="0"/>
                <a:sym typeface="Menlo Bold" charset="0"/>
              </a:rPr>
              <a:t>ethDst</a:t>
            </a:r>
            <a:endParaRPr lang="en-US" sz="1800" baseline="0" dirty="0" smtClean="0">
              <a:solidFill>
                <a:srgbClr val="FF0000"/>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path</a:t>
            </a:r>
            <a:r>
              <a:rPr lang="en-US" sz="1800" baseline="0" dirty="0" smtClean="0">
                <a:latin typeface="Menlo Bold" charset="0"/>
                <a:cs typeface="Menlo Bold" charset="0"/>
                <a:sym typeface="Menlo Bold" charset="0"/>
              </a:rPr>
              <a:t> </a:t>
            </a:r>
            <a:endParaRPr lang="en-US" sz="18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2959575956"/>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Magellan: Optimizations</a:t>
            </a:r>
            <a:endParaRPr lang="en-US" sz="3200" dirty="0"/>
          </a:p>
        </p:txBody>
      </p:sp>
      <p:sp>
        <p:nvSpPr>
          <p:cNvPr id="3" name="Content Placeholder 2"/>
          <p:cNvSpPr>
            <a:spLocks noGrp="1"/>
          </p:cNvSpPr>
          <p:nvPr>
            <p:ph idx="1"/>
          </p:nvPr>
        </p:nvSpPr>
        <p:spPr>
          <a:xfrm>
            <a:off x="125413" y="990600"/>
            <a:ext cx="8465949" cy="5334000"/>
          </a:xfrm>
        </p:spPr>
        <p:txBody>
          <a:bodyPr/>
          <a:lstStyle/>
          <a:p>
            <a:r>
              <a:rPr lang="en-US" dirty="0" smtClean="0"/>
              <a:t>One table per instruction may generate too many tables. One can merge tables from multiple instructions.</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93</a:t>
            </a:fld>
            <a:endParaRPr lang="en-US" dirty="0">
              <a:solidFill>
                <a:schemeClr val="bg2"/>
              </a:solidFill>
            </a:endParaRPr>
          </a:p>
        </p:txBody>
      </p:sp>
      <p:sp>
        <p:nvSpPr>
          <p:cNvPr id="5" name="Rectangle 2"/>
          <p:cNvSpPr>
            <a:spLocks/>
          </p:cNvSpPr>
          <p:nvPr/>
        </p:nvSpPr>
        <p:spPr bwMode="auto">
          <a:xfrm>
            <a:off x="549956" y="2709333"/>
            <a:ext cx="8296145" cy="193322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int</a:t>
            </a:r>
            <a:r>
              <a:rPr lang="en-US" sz="1800" baseline="0" dirty="0" smtClean="0">
                <a:latin typeface="Menlo Bold" charset="0"/>
                <a:cs typeface="Menlo Bold" charset="0"/>
                <a:sym typeface="Menlo Bold" charset="0"/>
              </a:rPr>
              <a:t>&gt;    table;</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int</a:t>
            </a:r>
            <a:r>
              <a:rPr lang="en-US" sz="1800" baseline="0" dirty="0" smtClean="0">
                <a:latin typeface="Menlo Bold" charset="0"/>
                <a:cs typeface="Menlo Bold" charset="0"/>
                <a:sym typeface="Menlo Bold" charset="0"/>
              </a:rPr>
              <a:t> </a:t>
            </a:r>
            <a:r>
              <a:rPr lang="en-US" sz="1800" baseline="0" dirty="0" smtClean="0">
                <a:latin typeface="Menlo Regular" charset="0"/>
                <a:cs typeface="Menlo Regular" charset="0"/>
                <a:sym typeface="Menlo Regular" charset="0"/>
              </a:rPr>
              <a:t>val1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int</a:t>
            </a:r>
            <a:r>
              <a:rPr lang="en-US" sz="1800" baseline="0" dirty="0" smtClean="0">
                <a:latin typeface="Menlo Bold" charset="0"/>
                <a:cs typeface="Menlo Bold" charset="0"/>
                <a:sym typeface="Menlo Bold" charset="0"/>
              </a:rPr>
              <a:t> val2 = val1 * val1;</a:t>
            </a:r>
            <a:endParaRPr lang="en-US" sz="18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[val2 &gt; 10]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I4. </a:t>
            </a:r>
            <a:r>
              <a:rPr lang="en-US" sz="1800" baseline="0" dirty="0" smtClean="0">
                <a:solidFill>
                  <a:srgbClr val="B21889"/>
                </a:solidFill>
                <a:latin typeface="Menlo Regular" charset="0"/>
                <a:cs typeface="Menlo Regular" charset="0"/>
                <a:sym typeface="Menlo Regular" charset="0"/>
              </a:rPr>
              <a:t>  return </a:t>
            </a:r>
            <a:r>
              <a:rPr lang="en-US" sz="1800" baseline="0" dirty="0" smtClean="0">
                <a:latin typeface="Menlo Regular" charset="0"/>
                <a:cs typeface="Menlo Regular" charset="0"/>
                <a:sym typeface="Menlo Regular" charset="0"/>
              </a:rPr>
              <a:t>pass</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
        <p:nvSpPr>
          <p:cNvPr id="6" name="Rounded Rectangular Callout 5"/>
          <p:cNvSpPr/>
          <p:nvPr/>
        </p:nvSpPr>
        <p:spPr bwMode="auto">
          <a:xfrm>
            <a:off x="225778" y="5094111"/>
            <a:ext cx="3951110" cy="620889"/>
          </a:xfrm>
          <a:prstGeom prst="wedgeRoundRectCallout">
            <a:avLst>
              <a:gd name="adj1" fmla="val -31913"/>
              <a:gd name="adj2" fmla="val -253193"/>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2000" baseline="0" dirty="0" smtClean="0">
                <a:latin typeface="Menlo Regular" charset="0"/>
                <a:cs typeface="Menlo Regular" charset="0"/>
                <a:sym typeface="Menlo Regular" charset="0"/>
              </a:rPr>
              <a:t>I2 can merge w/ I1.</a:t>
            </a:r>
            <a:endParaRPr lang="en-US" sz="2000" baseline="30000" dirty="0">
              <a:latin typeface="Menlo Regular" charset="0"/>
              <a:cs typeface="Menlo Regular" charset="0"/>
              <a:sym typeface="Menlo Regular" charset="0"/>
            </a:endParaRPr>
          </a:p>
        </p:txBody>
      </p:sp>
      <p:sp>
        <p:nvSpPr>
          <p:cNvPr id="7" name="Rectangle 6"/>
          <p:cNvSpPr/>
          <p:nvPr/>
        </p:nvSpPr>
        <p:spPr>
          <a:xfrm>
            <a:off x="4873769" y="4799198"/>
            <a:ext cx="3917453" cy="1593135"/>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Consider I2, which follows I1. If input(I2)=input(I1,I2), then merge them will not increase table size.</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Tree>
    <p:extLst>
      <p:ext uri="{BB962C8B-B14F-4D97-AF65-F5344CB8AC3E}">
        <p14:creationId xmlns:p14="http://schemas.microsoft.com/office/powerpoint/2010/main" val="42026805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944" y="133564"/>
            <a:ext cx="7543800" cy="580292"/>
          </a:xfrm>
        </p:spPr>
        <p:txBody>
          <a:bodyPr>
            <a:noAutofit/>
          </a:bodyPr>
          <a:lstStyle/>
          <a:p>
            <a:r>
              <a:rPr lang="en-US" altLang="zh-CN" sz="3600" dirty="0" smtClean="0"/>
              <a:t>Magellan Main Components and Workflow</a:t>
            </a:r>
            <a:endParaRPr lang="en-US" sz="3600" dirty="0"/>
          </a:p>
        </p:txBody>
      </p:sp>
      <p:sp>
        <p:nvSpPr>
          <p:cNvPr id="7" name="Rectangle 114"/>
          <p:cNvSpPr>
            <a:spLocks noChangeArrowheads="1"/>
          </p:cNvSpPr>
          <p:nvPr/>
        </p:nvSpPr>
        <p:spPr bwMode="auto">
          <a:xfrm>
            <a:off x="703849" y="1676400"/>
            <a:ext cx="7976975" cy="685800"/>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400" b="0" kern="0" baseline="0" dirty="0" err="1" smtClean="0">
              <a:solidFill>
                <a:srgbClr val="000000"/>
              </a:solidFill>
              <a:latin typeface="Arial" pitchFamily="34" charset="0"/>
              <a:ea typeface="微软雅黑" pitchFamily="34" charset="-122"/>
              <a:cs typeface="Arial" pitchFamily="34" charset="0"/>
            </a:endParaRPr>
          </a:p>
        </p:txBody>
      </p:sp>
      <p:sp>
        <p:nvSpPr>
          <p:cNvPr id="74" name="Rectangle 114"/>
          <p:cNvSpPr>
            <a:spLocks noChangeArrowheads="1"/>
          </p:cNvSpPr>
          <p:nvPr/>
        </p:nvSpPr>
        <p:spPr bwMode="auto">
          <a:xfrm>
            <a:off x="2590800" y="1752600"/>
            <a:ext cx="685800" cy="5334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IR</a:t>
            </a:r>
          </a:p>
        </p:txBody>
      </p:sp>
      <p:sp>
        <p:nvSpPr>
          <p:cNvPr id="3" name="Oval 2"/>
          <p:cNvSpPr/>
          <p:nvPr/>
        </p:nvSpPr>
        <p:spPr>
          <a:xfrm>
            <a:off x="990600" y="1752600"/>
            <a:ext cx="12954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smtClean="0"/>
              <a:t>Compile</a:t>
            </a:r>
            <a:endParaRPr lang="en-US" sz="1400" baseline="0" dirty="0"/>
          </a:p>
        </p:txBody>
      </p:sp>
      <p:sp>
        <p:nvSpPr>
          <p:cNvPr id="76" name="Oval 75"/>
          <p:cNvSpPr/>
          <p:nvPr/>
        </p:nvSpPr>
        <p:spPr>
          <a:xfrm>
            <a:off x="3810000" y="1752600"/>
            <a:ext cx="12954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smtClean="0"/>
              <a:t>Analyze&amp; Design</a:t>
            </a:r>
            <a:endParaRPr lang="en-US" sz="1400" baseline="0" dirty="0"/>
          </a:p>
        </p:txBody>
      </p:sp>
      <p:cxnSp>
        <p:nvCxnSpPr>
          <p:cNvPr id="5" name="Straight Arrow Connector 4"/>
          <p:cNvCxnSpPr>
            <a:stCxn id="3" idx="6"/>
            <a:endCxn id="74" idx="1"/>
          </p:cNvCxnSpPr>
          <p:nvPr/>
        </p:nvCxnSpPr>
        <p:spPr>
          <a:xfrm>
            <a:off x="2286000" y="2019300"/>
            <a:ext cx="304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74" idx="3"/>
            <a:endCxn id="76" idx="2"/>
          </p:cNvCxnSpPr>
          <p:nvPr/>
        </p:nvCxnSpPr>
        <p:spPr>
          <a:xfrm>
            <a:off x="3276600" y="201930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5105400" y="198120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1" name="Oval 80"/>
          <p:cNvSpPr/>
          <p:nvPr/>
        </p:nvSpPr>
        <p:spPr>
          <a:xfrm>
            <a:off x="7315200" y="1752600"/>
            <a:ext cx="12954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smtClean="0"/>
              <a:t>Code Gen</a:t>
            </a:r>
            <a:endParaRPr lang="en-US" sz="1400" baseline="0" dirty="0"/>
          </a:p>
        </p:txBody>
      </p:sp>
      <p:cxnSp>
        <p:nvCxnSpPr>
          <p:cNvPr id="82" name="Straight Arrow Connector 81"/>
          <p:cNvCxnSpPr/>
          <p:nvPr/>
        </p:nvCxnSpPr>
        <p:spPr>
          <a:xfrm>
            <a:off x="6781800" y="198120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3" name="矩形 100"/>
          <p:cNvSpPr/>
          <p:nvPr/>
        </p:nvSpPr>
        <p:spPr>
          <a:xfrm>
            <a:off x="0" y="1676400"/>
            <a:ext cx="3785802" cy="677125"/>
          </a:xfrm>
          <a:prstGeom prst="rect">
            <a:avLst/>
          </a:prstGeom>
        </p:spPr>
        <p:txBody>
          <a:bodyPr wrap="square" lIns="121935" tIns="60968" rIns="121935" bIns="60968">
            <a:spAutoFit/>
          </a:bodyPr>
          <a:lstStyle/>
          <a:p>
            <a:pPr defTabSz="1068276" fontAlgn="auto">
              <a:spcBef>
                <a:spcPts val="0"/>
              </a:spcBef>
              <a:spcAft>
                <a:spcPts val="0"/>
              </a:spcAft>
              <a:defRPr/>
            </a:pPr>
            <a:r>
              <a:rPr lang="en-US" altLang="zh-CN" sz="1200" i="1" kern="0" baseline="0" dirty="0">
                <a:solidFill>
                  <a:srgbClr val="000000">
                    <a:lumMod val="85000"/>
                    <a:lumOff val="15000"/>
                  </a:srgbClr>
                </a:solidFill>
                <a:latin typeface="Arial" pitchFamily="34" charset="0"/>
                <a:ea typeface="微软雅黑" pitchFamily="34" charset="-122"/>
                <a:cs typeface="Arial" pitchFamily="34" charset="0"/>
              </a:rPr>
              <a:t>s</a:t>
            </a: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tatic</a:t>
            </a:r>
            <a:b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b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compile</a:t>
            </a:r>
          </a:p>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time</a:t>
            </a:r>
          </a:p>
        </p:txBody>
      </p:sp>
      <p:sp>
        <p:nvSpPr>
          <p:cNvPr id="84" name="Rectangle 114"/>
          <p:cNvSpPr>
            <a:spLocks noChangeArrowheads="1"/>
          </p:cNvSpPr>
          <p:nvPr/>
        </p:nvSpPr>
        <p:spPr bwMode="auto">
          <a:xfrm>
            <a:off x="762001" y="2590800"/>
            <a:ext cx="7924799" cy="2590800"/>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400" b="0" kern="0" baseline="0" dirty="0" err="1" smtClean="0">
              <a:solidFill>
                <a:srgbClr val="000000"/>
              </a:solidFill>
              <a:latin typeface="Arial" pitchFamily="34" charset="0"/>
              <a:ea typeface="微软雅黑" pitchFamily="34" charset="-122"/>
              <a:cs typeface="Arial" pitchFamily="34" charset="0"/>
            </a:endParaRPr>
          </a:p>
        </p:txBody>
      </p:sp>
      <p:sp>
        <p:nvSpPr>
          <p:cNvPr id="85" name="Rectangle 114"/>
          <p:cNvSpPr>
            <a:spLocks noChangeArrowheads="1"/>
          </p:cNvSpPr>
          <p:nvPr/>
        </p:nvSpPr>
        <p:spPr bwMode="auto">
          <a:xfrm>
            <a:off x="2133600" y="2743200"/>
            <a:ext cx="1371600" cy="5334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Explorer Graph</a:t>
            </a:r>
          </a:p>
        </p:txBody>
      </p:sp>
      <p:sp>
        <p:nvSpPr>
          <p:cNvPr id="87" name="Oval 86"/>
          <p:cNvSpPr/>
          <p:nvPr/>
        </p:nvSpPr>
        <p:spPr>
          <a:xfrm>
            <a:off x="5562600" y="2743200"/>
            <a:ext cx="12954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smtClean="0"/>
              <a:t>Explorer</a:t>
            </a:r>
            <a:endParaRPr lang="en-US" sz="1400" baseline="0" dirty="0"/>
          </a:p>
        </p:txBody>
      </p:sp>
      <p:cxnSp>
        <p:nvCxnSpPr>
          <p:cNvPr id="90" name="Straight Arrow Connector 89"/>
          <p:cNvCxnSpPr>
            <a:stCxn id="87" idx="2"/>
            <a:endCxn id="85" idx="3"/>
          </p:cNvCxnSpPr>
          <p:nvPr/>
        </p:nvCxnSpPr>
        <p:spPr>
          <a:xfrm flipH="1">
            <a:off x="3505200" y="3009900"/>
            <a:ext cx="2057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4" name="矩形 100"/>
          <p:cNvSpPr/>
          <p:nvPr/>
        </p:nvSpPr>
        <p:spPr>
          <a:xfrm>
            <a:off x="82176" y="2590800"/>
            <a:ext cx="3785802" cy="677125"/>
          </a:xfrm>
          <a:prstGeom prst="rect">
            <a:avLst/>
          </a:prstGeom>
        </p:spPr>
        <p:txBody>
          <a:bodyPr wrap="square" lIns="121935" tIns="60968" rIns="121935" bIns="60968">
            <a:spAutoFit/>
          </a:bodyPr>
          <a:lstStyle/>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dynamic</a:t>
            </a:r>
            <a:b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b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run</a:t>
            </a:r>
          </a:p>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time</a:t>
            </a:r>
          </a:p>
        </p:txBody>
      </p:sp>
      <p:sp>
        <p:nvSpPr>
          <p:cNvPr id="114" name="Rectangle 114"/>
          <p:cNvSpPr>
            <a:spLocks noChangeArrowheads="1"/>
          </p:cNvSpPr>
          <p:nvPr/>
        </p:nvSpPr>
        <p:spPr bwMode="auto">
          <a:xfrm>
            <a:off x="5486400" y="4495800"/>
            <a:ext cx="1600200" cy="6096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Packets</a:t>
            </a:r>
            <a:br>
              <a:rPr lang="en-US" altLang="zh-CN" sz="1800" b="0" kern="0" baseline="0" dirty="0" smtClean="0">
                <a:solidFill>
                  <a:srgbClr val="000000"/>
                </a:solidFill>
                <a:latin typeface="Arial" pitchFamily="34" charset="0"/>
                <a:ea typeface="微软雅黑" pitchFamily="34" charset="-122"/>
                <a:cs typeface="Arial" pitchFamily="34" charset="0"/>
              </a:rPr>
            </a:br>
            <a:r>
              <a:rPr lang="en-US" altLang="zh-CN" sz="1800" b="0" kern="0" baseline="0" dirty="0" smtClean="0">
                <a:solidFill>
                  <a:srgbClr val="000000"/>
                </a:solidFill>
                <a:latin typeface="Arial" pitchFamily="34" charset="0"/>
                <a:ea typeface="微软雅黑" pitchFamily="34" charset="-122"/>
                <a:cs typeface="Arial" pitchFamily="34" charset="0"/>
              </a:rPr>
              <a:t>Notifications</a:t>
            </a:r>
          </a:p>
        </p:txBody>
      </p:sp>
      <p:sp>
        <p:nvSpPr>
          <p:cNvPr id="116" name="Rectangle 114"/>
          <p:cNvSpPr>
            <a:spLocks noChangeArrowheads="1"/>
          </p:cNvSpPr>
          <p:nvPr/>
        </p:nvSpPr>
        <p:spPr bwMode="auto">
          <a:xfrm>
            <a:off x="2057400" y="4495800"/>
            <a:ext cx="1600200" cy="6096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Rules</a:t>
            </a:r>
          </a:p>
        </p:txBody>
      </p:sp>
      <p:sp>
        <p:nvSpPr>
          <p:cNvPr id="77" name="Rectangle 114"/>
          <p:cNvSpPr>
            <a:spLocks noChangeArrowheads="1"/>
          </p:cNvSpPr>
          <p:nvPr/>
        </p:nvSpPr>
        <p:spPr bwMode="auto">
          <a:xfrm>
            <a:off x="5638800" y="1752600"/>
            <a:ext cx="1143000" cy="528793"/>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Table Graph</a:t>
            </a:r>
          </a:p>
        </p:txBody>
      </p:sp>
      <p:sp>
        <p:nvSpPr>
          <p:cNvPr id="123" name="Rectangle 114"/>
          <p:cNvSpPr>
            <a:spLocks noChangeArrowheads="1"/>
          </p:cNvSpPr>
          <p:nvPr/>
        </p:nvSpPr>
        <p:spPr bwMode="auto">
          <a:xfrm>
            <a:off x="1066800" y="914400"/>
            <a:ext cx="1219200" cy="528793"/>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err="1" smtClean="0">
                <a:solidFill>
                  <a:srgbClr val="000000"/>
                </a:solidFill>
                <a:latin typeface="Arial" pitchFamily="34" charset="0"/>
                <a:ea typeface="微软雅黑" pitchFamily="34" charset="-122"/>
                <a:cs typeface="Arial" pitchFamily="34" charset="0"/>
              </a:rPr>
              <a:t>onPacket</a:t>
            </a:r>
            <a:endParaRPr lang="en-US" altLang="zh-CN" sz="1800" b="0" kern="0" baseline="0" dirty="0" smtClean="0">
              <a:solidFill>
                <a:srgbClr val="000000"/>
              </a:solidFill>
              <a:latin typeface="Arial" pitchFamily="34" charset="0"/>
              <a:ea typeface="微软雅黑" pitchFamily="34" charset="-122"/>
              <a:cs typeface="Arial" pitchFamily="34" charset="0"/>
            </a:endParaRPr>
          </a:p>
        </p:txBody>
      </p:sp>
      <p:cxnSp>
        <p:nvCxnSpPr>
          <p:cNvPr id="125" name="Straight Arrow Connector 124"/>
          <p:cNvCxnSpPr>
            <a:stCxn id="123" idx="2"/>
            <a:endCxn id="3" idx="0"/>
          </p:cNvCxnSpPr>
          <p:nvPr/>
        </p:nvCxnSpPr>
        <p:spPr>
          <a:xfrm flipH="1">
            <a:off x="1638300" y="1443193"/>
            <a:ext cx="38100" cy="3094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7" name="Can 126"/>
          <p:cNvSpPr/>
          <p:nvPr/>
        </p:nvSpPr>
        <p:spPr>
          <a:xfrm>
            <a:off x="5943600" y="3581400"/>
            <a:ext cx="533400" cy="609600"/>
          </a:xfrm>
          <a:prstGeom prst="can">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aseline="0" dirty="0" smtClean="0"/>
              <a:t>DB</a:t>
            </a:r>
            <a:endParaRPr lang="en-US" baseline="0" dirty="0"/>
          </a:p>
        </p:txBody>
      </p:sp>
      <p:cxnSp>
        <p:nvCxnSpPr>
          <p:cNvPr id="129" name="Straight Arrow Connector 128"/>
          <p:cNvCxnSpPr>
            <a:stCxn id="77" idx="2"/>
            <a:endCxn id="87" idx="0"/>
          </p:cNvCxnSpPr>
          <p:nvPr/>
        </p:nvCxnSpPr>
        <p:spPr>
          <a:xfrm>
            <a:off x="6210300" y="2281393"/>
            <a:ext cx="0" cy="4618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a:stCxn id="127" idx="1"/>
            <a:endCxn id="87" idx="4"/>
          </p:cNvCxnSpPr>
          <p:nvPr/>
        </p:nvCxnSpPr>
        <p:spPr>
          <a:xfrm flipV="1">
            <a:off x="6210300" y="3276600"/>
            <a:ext cx="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p:nvPr/>
        </p:nvCxnSpPr>
        <p:spPr>
          <a:xfrm flipV="1">
            <a:off x="6248400" y="4191000"/>
            <a:ext cx="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4" name="Straight Arrow Connector 133"/>
          <p:cNvCxnSpPr>
            <a:stCxn id="85" idx="2"/>
          </p:cNvCxnSpPr>
          <p:nvPr/>
        </p:nvCxnSpPr>
        <p:spPr>
          <a:xfrm>
            <a:off x="2819400" y="3276600"/>
            <a:ext cx="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1" name="Straight Arrow Connector 140"/>
          <p:cNvCxnSpPr/>
          <p:nvPr/>
        </p:nvCxnSpPr>
        <p:spPr>
          <a:xfrm>
            <a:off x="2819400" y="4114800"/>
            <a:ext cx="0" cy="4618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42" name="Picture 14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95600" y="5486400"/>
            <a:ext cx="1219200" cy="514096"/>
          </a:xfrm>
          <a:prstGeom prst="rect">
            <a:avLst/>
          </a:prstGeom>
        </p:spPr>
      </p:pic>
      <p:sp>
        <p:nvSpPr>
          <p:cNvPr id="143" name="Rectangle 142"/>
          <p:cNvSpPr/>
          <p:nvPr/>
        </p:nvSpPr>
        <p:spPr>
          <a:xfrm>
            <a:off x="1791784" y="5373469"/>
            <a:ext cx="1492716" cy="830997"/>
          </a:xfrm>
          <a:prstGeom prst="rect">
            <a:avLst/>
          </a:prstGeom>
        </p:spPr>
        <p:txBody>
          <a:bodyPr wrap="none">
            <a:spAutoFit/>
          </a:bodyPr>
          <a:lstStyle/>
          <a:p>
            <a:pPr algn="ctr"/>
            <a:r>
              <a:rPr lang="en-US" altLang="zh-CN" kern="0" baseline="0" dirty="0" err="1" smtClean="0">
                <a:solidFill>
                  <a:srgbClr val="000000"/>
                </a:solidFill>
                <a:latin typeface="Arial" pitchFamily="34" charset="0"/>
                <a:ea typeface="微软雅黑" pitchFamily="34" charset="-122"/>
                <a:cs typeface="Arial" pitchFamily="34" charset="0"/>
              </a:rPr>
              <a:t>Openflow</a:t>
            </a:r>
            <a:r>
              <a:rPr lang="en-US" altLang="zh-CN" kern="0" baseline="0" dirty="0" smtClean="0">
                <a:solidFill>
                  <a:srgbClr val="000000"/>
                </a:solidFill>
                <a:latin typeface="Arial" pitchFamily="34" charset="0"/>
                <a:ea typeface="微软雅黑" pitchFamily="34" charset="-122"/>
                <a:cs typeface="Arial" pitchFamily="34" charset="0"/>
              </a:rPr>
              <a:t/>
            </a:r>
            <a:br>
              <a:rPr lang="en-US" altLang="zh-CN" kern="0" baseline="0" dirty="0" smtClean="0">
                <a:solidFill>
                  <a:srgbClr val="000000"/>
                </a:solidFill>
                <a:latin typeface="Arial" pitchFamily="34" charset="0"/>
                <a:ea typeface="微软雅黑" pitchFamily="34" charset="-122"/>
                <a:cs typeface="Arial" pitchFamily="34" charset="0"/>
              </a:rPr>
            </a:br>
            <a:r>
              <a:rPr lang="en-US" altLang="zh-CN" kern="0" baseline="0" dirty="0" smtClean="0">
                <a:solidFill>
                  <a:srgbClr val="000000"/>
                </a:solidFill>
                <a:latin typeface="Arial" pitchFamily="34" charset="0"/>
                <a:ea typeface="微软雅黑" pitchFamily="34" charset="-122"/>
                <a:cs typeface="Arial" pitchFamily="34" charset="0"/>
              </a:rPr>
              <a:t>switch</a:t>
            </a:r>
            <a:endParaRPr lang="en-US" baseline="0" dirty="0"/>
          </a:p>
        </p:txBody>
      </p:sp>
      <p:pic>
        <p:nvPicPr>
          <p:cNvPr id="144" name="Picture 14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43400" y="5486400"/>
            <a:ext cx="1219200" cy="514096"/>
          </a:xfrm>
          <a:prstGeom prst="rect">
            <a:avLst/>
          </a:prstGeom>
        </p:spPr>
      </p:pic>
      <p:sp>
        <p:nvSpPr>
          <p:cNvPr id="145" name="Rectangle 144"/>
          <p:cNvSpPr/>
          <p:nvPr/>
        </p:nvSpPr>
        <p:spPr>
          <a:xfrm>
            <a:off x="5455712" y="5410200"/>
            <a:ext cx="1039768" cy="830997"/>
          </a:xfrm>
          <a:prstGeom prst="rect">
            <a:avLst/>
          </a:prstGeom>
        </p:spPr>
        <p:txBody>
          <a:bodyPr wrap="none">
            <a:spAutoFit/>
          </a:bodyPr>
          <a:lstStyle/>
          <a:p>
            <a:pPr algn="ctr"/>
            <a:r>
              <a:rPr lang="en-US" altLang="zh-CN" kern="0" baseline="0" dirty="0" smtClean="0">
                <a:solidFill>
                  <a:srgbClr val="000000"/>
                </a:solidFill>
                <a:latin typeface="Arial" pitchFamily="34" charset="0"/>
                <a:ea typeface="微软雅黑" pitchFamily="34" charset="-122"/>
                <a:cs typeface="Arial" pitchFamily="34" charset="0"/>
              </a:rPr>
              <a:t>P4</a:t>
            </a:r>
            <a:br>
              <a:rPr lang="en-US" altLang="zh-CN" kern="0" baseline="0" dirty="0" smtClean="0">
                <a:solidFill>
                  <a:srgbClr val="000000"/>
                </a:solidFill>
                <a:latin typeface="Arial" pitchFamily="34" charset="0"/>
                <a:ea typeface="微软雅黑" pitchFamily="34" charset="-122"/>
                <a:cs typeface="Arial" pitchFamily="34" charset="0"/>
              </a:rPr>
            </a:br>
            <a:r>
              <a:rPr lang="en-US" altLang="zh-CN" kern="0" baseline="0" dirty="0" smtClean="0">
                <a:solidFill>
                  <a:srgbClr val="000000"/>
                </a:solidFill>
                <a:latin typeface="Arial" pitchFamily="34" charset="0"/>
                <a:ea typeface="微软雅黑" pitchFamily="34" charset="-122"/>
                <a:cs typeface="Arial" pitchFamily="34" charset="0"/>
              </a:rPr>
              <a:t>switch</a:t>
            </a:r>
            <a:endParaRPr lang="en-US" baseline="0" dirty="0"/>
          </a:p>
        </p:txBody>
      </p:sp>
      <p:cxnSp>
        <p:nvCxnSpPr>
          <p:cNvPr id="147" name="Straight Arrow Connector 146"/>
          <p:cNvCxnSpPr>
            <a:stCxn id="116" idx="2"/>
          </p:cNvCxnSpPr>
          <p:nvPr/>
        </p:nvCxnSpPr>
        <p:spPr>
          <a:xfrm>
            <a:off x="2857500" y="5105400"/>
            <a:ext cx="8001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p:nvPr/>
        </p:nvCxnSpPr>
        <p:spPr>
          <a:xfrm flipV="1">
            <a:off x="3733800" y="5105400"/>
            <a:ext cx="17526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144" idx="0"/>
          </p:cNvCxnSpPr>
          <p:nvPr/>
        </p:nvCxnSpPr>
        <p:spPr>
          <a:xfrm flipV="1">
            <a:off x="4953000" y="5181600"/>
            <a:ext cx="7620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6" name="Rectangle 114"/>
          <p:cNvSpPr>
            <a:spLocks noChangeArrowheads="1"/>
          </p:cNvSpPr>
          <p:nvPr/>
        </p:nvSpPr>
        <p:spPr bwMode="auto">
          <a:xfrm>
            <a:off x="7010400" y="2743200"/>
            <a:ext cx="1600200" cy="6096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P4 Pipeline</a:t>
            </a:r>
          </a:p>
        </p:txBody>
      </p:sp>
      <p:cxnSp>
        <p:nvCxnSpPr>
          <p:cNvPr id="160" name="Straight Arrow Connector 159"/>
          <p:cNvCxnSpPr/>
          <p:nvPr/>
        </p:nvCxnSpPr>
        <p:spPr>
          <a:xfrm>
            <a:off x="7924800" y="2286000"/>
            <a:ext cx="0" cy="4618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flipH="1">
            <a:off x="6477000" y="3962400"/>
            <a:ext cx="2514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3" name="Rectangle 162"/>
          <p:cNvSpPr/>
          <p:nvPr/>
        </p:nvSpPr>
        <p:spPr>
          <a:xfrm>
            <a:off x="7752987" y="3581400"/>
            <a:ext cx="1793129" cy="461665"/>
          </a:xfrm>
          <a:prstGeom prst="rect">
            <a:avLst/>
          </a:prstGeom>
        </p:spPr>
        <p:txBody>
          <a:bodyPr wrap="none">
            <a:spAutoFit/>
          </a:bodyPr>
          <a:lstStyle/>
          <a:p>
            <a:r>
              <a:rPr lang="en-US" altLang="zh-CN" kern="0" baseline="0" dirty="0" smtClean="0">
                <a:solidFill>
                  <a:srgbClr val="000000"/>
                </a:solidFill>
                <a:latin typeface="Arial" pitchFamily="34" charset="0"/>
                <a:ea typeface="微软雅黑" pitchFamily="34" charset="-122"/>
                <a:cs typeface="Arial" pitchFamily="34" charset="0"/>
              </a:rPr>
              <a:t>Northbound</a:t>
            </a:r>
            <a:endParaRPr lang="en-US" baseline="0" dirty="0"/>
          </a:p>
        </p:txBody>
      </p:sp>
      <p:sp>
        <p:nvSpPr>
          <p:cNvPr id="164" name="Freeform 163"/>
          <p:cNvSpPr/>
          <p:nvPr/>
        </p:nvSpPr>
        <p:spPr>
          <a:xfrm>
            <a:off x="5562600" y="3429000"/>
            <a:ext cx="2209800" cy="2286000"/>
          </a:xfrm>
          <a:custGeom>
            <a:avLst/>
            <a:gdLst>
              <a:gd name="connsiteX0" fmla="*/ 940660 w 940660"/>
              <a:gd name="connsiteY0" fmla="*/ 0 h 1395512"/>
              <a:gd name="connsiteX1" fmla="*/ 940660 w 940660"/>
              <a:gd name="connsiteY1" fmla="*/ 1395512 h 1395512"/>
              <a:gd name="connsiteX2" fmla="*/ 0 w 940660"/>
              <a:gd name="connsiteY2" fmla="*/ 1395512 h 1395512"/>
            </a:gdLst>
            <a:ahLst/>
            <a:cxnLst>
              <a:cxn ang="0">
                <a:pos x="connsiteX0" y="connsiteY0"/>
              </a:cxn>
              <a:cxn ang="0">
                <a:pos x="connsiteX1" y="connsiteY1"/>
              </a:cxn>
              <a:cxn ang="0">
                <a:pos x="connsiteX2" y="connsiteY2"/>
              </a:cxn>
            </a:cxnLst>
            <a:rect l="l" t="t" r="r" b="b"/>
            <a:pathLst>
              <a:path w="940660" h="1395512">
                <a:moveTo>
                  <a:pt x="940660" y="0"/>
                </a:moveTo>
                <a:lnTo>
                  <a:pt x="940660" y="1395512"/>
                </a:lnTo>
                <a:lnTo>
                  <a:pt x="0" y="1395512"/>
                </a:lnTo>
              </a:path>
            </a:pathLst>
          </a:custGeom>
          <a:ln>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aseline="0"/>
          </a:p>
        </p:txBody>
      </p:sp>
      <p:sp>
        <p:nvSpPr>
          <p:cNvPr id="42" name="Oval 41"/>
          <p:cNvSpPr/>
          <p:nvPr/>
        </p:nvSpPr>
        <p:spPr>
          <a:xfrm>
            <a:off x="2057400" y="3733800"/>
            <a:ext cx="15240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err="1" smtClean="0"/>
              <a:t>FlowRule</a:t>
            </a:r>
            <a:r>
              <a:rPr lang="en-US" sz="1400" baseline="0" dirty="0" smtClean="0"/>
              <a:t/>
            </a:r>
            <a:br>
              <a:rPr lang="en-US" sz="1400" baseline="0" dirty="0" smtClean="0"/>
            </a:br>
            <a:r>
              <a:rPr lang="en-US" sz="1400" baseline="0" dirty="0" smtClean="0"/>
              <a:t>Compile</a:t>
            </a:r>
            <a:endParaRPr lang="en-US" sz="1400" baseline="0" dirty="0"/>
          </a:p>
        </p:txBody>
      </p:sp>
    </p:spTree>
    <p:extLst>
      <p:ext uri="{BB962C8B-B14F-4D97-AF65-F5344CB8AC3E}">
        <p14:creationId xmlns:p14="http://schemas.microsoft.com/office/powerpoint/2010/main" val="1915341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366889" y="75319"/>
            <a:ext cx="8229600" cy="655638"/>
          </a:xfrm>
          <a:ln/>
        </p:spPr>
        <p:txBody>
          <a:bodyPr/>
          <a:lstStyle/>
          <a:p>
            <a:r>
              <a:rPr lang="en-US" sz="3200" dirty="0" smtClean="0"/>
              <a:t>Status</a:t>
            </a:r>
            <a:endParaRPr lang="en-US" sz="3200" dirty="0"/>
          </a:p>
        </p:txBody>
      </p:sp>
      <p:sp>
        <p:nvSpPr>
          <p:cNvPr id="57346" name="Rectangle 2"/>
          <p:cNvSpPr>
            <a:spLocks noGrp="1" noChangeArrowheads="1"/>
          </p:cNvSpPr>
          <p:nvPr>
            <p:ph type="body" idx="1"/>
          </p:nvPr>
        </p:nvSpPr>
        <p:spPr>
          <a:xfrm>
            <a:off x="368632" y="838200"/>
            <a:ext cx="8318168" cy="5257800"/>
          </a:xfrm>
          <a:ln/>
        </p:spPr>
        <p:txBody>
          <a:bodyPr/>
          <a:lstStyle/>
          <a:p>
            <a:r>
              <a:rPr lang="en-US" sz="2800" dirty="0" smtClean="0"/>
              <a:t>Two implementations</a:t>
            </a:r>
          </a:p>
        </p:txBody>
      </p:sp>
      <p:sp>
        <p:nvSpPr>
          <p:cNvPr id="3" name="Slide Number Placeholder 2"/>
          <p:cNvSpPr>
            <a:spLocks noGrp="1"/>
          </p:cNvSpPr>
          <p:nvPr>
            <p:ph type="sldNum" sz="quarter" idx="4294967295"/>
          </p:nvPr>
        </p:nvSpPr>
        <p:spPr>
          <a:xfrm>
            <a:off x="7194177" y="6583082"/>
            <a:ext cx="1905000" cy="304800"/>
          </a:xfrm>
          <a:prstGeom prst="rect">
            <a:avLst/>
          </a:prstGeom>
        </p:spPr>
        <p:txBody>
          <a:bodyPr/>
          <a:lstStyle/>
          <a:p>
            <a:pPr>
              <a:defRPr/>
            </a:pPr>
            <a:fld id="{164B0F64-89EF-7A42-892D-484BAB952423}" type="slidenum">
              <a:rPr lang="en-US" smtClean="0"/>
              <a:pPr>
                <a:defRPr/>
              </a:pPr>
              <a:t>95</a:t>
            </a:fld>
            <a:endParaRPr lang="en-US">
              <a:solidFill>
                <a:schemeClr val="bg2"/>
              </a:solidFill>
            </a:endParaRPr>
          </a:p>
        </p:txBody>
      </p:sp>
      <p:sp>
        <p:nvSpPr>
          <p:cNvPr id="2" name="Rectangle 1"/>
          <p:cNvSpPr/>
          <p:nvPr/>
        </p:nvSpPr>
        <p:spPr>
          <a:xfrm>
            <a:off x="457200" y="1676400"/>
            <a:ext cx="4191000" cy="3539430"/>
          </a:xfrm>
          <a:prstGeom prst="rect">
            <a:avLst/>
          </a:prstGeom>
          <a:ln>
            <a:solidFill>
              <a:srgbClr val="660066"/>
            </a:solidFill>
          </a:ln>
        </p:spPr>
        <p:txBody>
          <a:bodyPr wrap="square">
            <a:spAutoFit/>
          </a:bodyPr>
          <a:lstStyle/>
          <a:p>
            <a:r>
              <a:rPr lang="en-US" sz="2400" baseline="0" dirty="0" smtClean="0"/>
              <a:t>Maple</a:t>
            </a:r>
          </a:p>
          <a:p>
            <a:pPr marL="342900" indent="-342900">
              <a:buFont typeface="Arial"/>
              <a:buChar char="•"/>
            </a:pPr>
            <a:r>
              <a:rPr lang="en-US" sz="2000" baseline="0" dirty="0" smtClean="0"/>
              <a:t>A </a:t>
            </a:r>
            <a:r>
              <a:rPr lang="en-US" sz="2000" baseline="0" dirty="0"/>
              <a:t>reactive (dynamic-tracing) </a:t>
            </a:r>
            <a:r>
              <a:rPr lang="en-US" sz="2000" baseline="0" dirty="0" err="1" smtClean="0">
                <a:solidFill>
                  <a:srgbClr val="FF0000"/>
                </a:solidFill>
              </a:rPr>
              <a:t>blackbox</a:t>
            </a:r>
            <a:r>
              <a:rPr lang="en-US" sz="2000" baseline="0" dirty="0" smtClean="0"/>
              <a:t> approach </a:t>
            </a:r>
            <a:r>
              <a:rPr lang="en-US" sz="2000" baseline="0" dirty="0"/>
              <a:t>that demonstrated the basic feasibility of automating </a:t>
            </a:r>
            <a:r>
              <a:rPr lang="en-US" sz="2000" baseline="0" dirty="0" smtClean="0"/>
              <a:t>programming</a:t>
            </a:r>
          </a:p>
          <a:p>
            <a:pPr marL="342900" indent="-342900">
              <a:buFont typeface="Arial"/>
              <a:buChar char="•"/>
            </a:pPr>
            <a:r>
              <a:rPr lang="en-US" sz="2000" baseline="0" dirty="0" smtClean="0"/>
              <a:t>Code </a:t>
            </a:r>
            <a:r>
              <a:rPr lang="en-US" sz="2000" baseline="0" dirty="0"/>
              <a:t>will become openly available in </a:t>
            </a:r>
            <a:r>
              <a:rPr lang="en-US" sz="2000" baseline="0" dirty="0" err="1"/>
              <a:t>OpenDaylight</a:t>
            </a:r>
            <a:r>
              <a:rPr lang="en-US" sz="2000" baseline="0" dirty="0"/>
              <a:t> as part of </a:t>
            </a:r>
            <a:r>
              <a:rPr lang="en-US" sz="2000" baseline="0" dirty="0" smtClean="0"/>
              <a:t>CCIIE</a:t>
            </a:r>
          </a:p>
          <a:p>
            <a:pPr marL="342900" indent="-342900">
              <a:buFont typeface="Arial"/>
              <a:buChar char="•"/>
            </a:pPr>
            <a:r>
              <a:rPr lang="en-US" sz="2000" baseline="0" dirty="0" smtClean="0"/>
              <a:t>Test </a:t>
            </a:r>
            <a:r>
              <a:rPr lang="en-US" sz="2000" baseline="0" dirty="0"/>
              <a:t>deployment at Yale </a:t>
            </a:r>
            <a:r>
              <a:rPr lang="en-US" sz="2000" baseline="0" dirty="0" err="1"/>
              <a:t>ScienceNet</a:t>
            </a:r>
            <a:endParaRPr lang="en-US" sz="2000" baseline="0" dirty="0"/>
          </a:p>
        </p:txBody>
      </p:sp>
      <p:sp>
        <p:nvSpPr>
          <p:cNvPr id="4" name="Rectangle 3"/>
          <p:cNvSpPr/>
          <p:nvPr/>
        </p:nvSpPr>
        <p:spPr>
          <a:xfrm>
            <a:off x="4724400" y="1676400"/>
            <a:ext cx="4267200" cy="3539430"/>
          </a:xfrm>
          <a:prstGeom prst="rect">
            <a:avLst/>
          </a:prstGeom>
          <a:ln>
            <a:solidFill>
              <a:srgbClr val="660066"/>
            </a:solidFill>
          </a:ln>
        </p:spPr>
        <p:txBody>
          <a:bodyPr wrap="square">
            <a:spAutoFit/>
          </a:bodyPr>
          <a:lstStyle/>
          <a:p>
            <a:r>
              <a:rPr lang="en-US" sz="2400" baseline="0" dirty="0"/>
              <a:t>Magellan (aka Maple 2.0</a:t>
            </a:r>
            <a:r>
              <a:rPr lang="en-US" sz="2400" baseline="0" dirty="0" smtClean="0"/>
              <a:t>)</a:t>
            </a:r>
          </a:p>
          <a:p>
            <a:pPr marL="342900" indent="-342900">
              <a:buFont typeface="Arial"/>
              <a:buChar char="•"/>
            </a:pPr>
            <a:r>
              <a:rPr lang="en-US" sz="2000" baseline="0" dirty="0" smtClean="0"/>
              <a:t>A </a:t>
            </a:r>
            <a:r>
              <a:rPr lang="en-US" sz="2000" baseline="0" dirty="0"/>
              <a:t>general view that a centralized algorithmic policy (AP) is a stream processing </a:t>
            </a:r>
            <a:r>
              <a:rPr lang="en-US" sz="2000" baseline="0" dirty="0" smtClean="0"/>
              <a:t>function</a:t>
            </a:r>
            <a:br>
              <a:rPr lang="en-US" sz="2000" baseline="0" dirty="0" smtClean="0"/>
            </a:br>
            <a:endParaRPr lang="en-US" sz="2000" baseline="0" dirty="0" smtClean="0"/>
          </a:p>
          <a:p>
            <a:pPr marL="342900" indent="-342900">
              <a:buFont typeface="Arial"/>
              <a:buChar char="•"/>
            </a:pPr>
            <a:r>
              <a:rPr lang="en-US" sz="2000" baseline="0" dirty="0" smtClean="0"/>
              <a:t>A </a:t>
            </a:r>
            <a:r>
              <a:rPr lang="en-US" sz="2000" baseline="0" dirty="0" err="1" smtClean="0">
                <a:solidFill>
                  <a:srgbClr val="FF0000"/>
                </a:solidFill>
              </a:rPr>
              <a:t>whitebox</a:t>
            </a:r>
            <a:r>
              <a:rPr lang="en-US" sz="2000" baseline="0" dirty="0" smtClean="0"/>
              <a:t> approach where distributed </a:t>
            </a:r>
            <a:r>
              <a:rPr lang="en-US" sz="2000" baseline="0" dirty="0"/>
              <a:t>network flow tables are memorization tables implementing algorithmic </a:t>
            </a:r>
            <a:r>
              <a:rPr lang="en-US" sz="2000" baseline="0" dirty="0" smtClean="0"/>
              <a:t>policies</a:t>
            </a:r>
          </a:p>
          <a:p>
            <a:pPr marL="342900" indent="-342900">
              <a:buFont typeface="Arial"/>
              <a:buChar char="•"/>
            </a:pPr>
            <a:r>
              <a:rPr lang="en-US" sz="2000" baseline="0" dirty="0" smtClean="0"/>
              <a:t>In active </a:t>
            </a:r>
            <a:r>
              <a:rPr lang="en-US" sz="2000" baseline="0" dirty="0"/>
              <a:t>design and implementation </a:t>
            </a:r>
            <a:r>
              <a:rPr lang="en-US" sz="2000" baseline="0" dirty="0" smtClean="0"/>
              <a:t>phase</a:t>
            </a:r>
          </a:p>
        </p:txBody>
      </p:sp>
    </p:spTree>
    <p:extLst>
      <p:ext uri="{BB962C8B-B14F-4D97-AF65-F5344CB8AC3E}">
        <p14:creationId xmlns:p14="http://schemas.microsoft.com/office/powerpoint/2010/main" val="22631976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a:defRPr/>
            </a:pPr>
            <a:r>
              <a:rPr lang="en-US" altLang="zh-CN" dirty="0" smtClean="0">
                <a:latin typeface="Georgia" charset="0"/>
                <a:ea typeface="ＭＳ Ｐゴシック" charset="0"/>
                <a:cs typeface="ＭＳ Ｐゴシック" charset="0"/>
              </a:rPr>
              <a:t>Thank You</a:t>
            </a:r>
            <a:endParaRPr lang="en-US" dirty="0">
              <a:latin typeface="Georgia" charset="0"/>
              <a:ea typeface="ＭＳ Ｐゴシック" charset="0"/>
              <a:cs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30320"/>
            <a:ext cx="8077200" cy="580292"/>
          </a:xfrm>
        </p:spPr>
        <p:txBody>
          <a:bodyPr>
            <a:noAutofit/>
          </a:bodyPr>
          <a:lstStyle/>
          <a:p>
            <a:r>
              <a:rPr lang="en-US" sz="3200" dirty="0" smtClean="0"/>
              <a:t>A Simple </a:t>
            </a:r>
            <a:r>
              <a:rPr lang="en-US" sz="3200" dirty="0" err="1" smtClean="0"/>
              <a:t>ScienceNET</a:t>
            </a:r>
            <a:r>
              <a:rPr lang="en-US" sz="3200" dirty="0" smtClean="0"/>
              <a:t> Example Controller</a:t>
            </a:r>
            <a:endParaRPr lang="en-US" sz="32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6" name="Rectangle 2"/>
          <p:cNvSpPr>
            <a:spLocks/>
          </p:cNvSpPr>
          <p:nvPr/>
        </p:nvSpPr>
        <p:spPr bwMode="auto">
          <a:xfrm>
            <a:off x="474625" y="1168787"/>
            <a:ext cx="5926175" cy="248881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smtClean="0">
                <a:latin typeface="Menlo Regular"/>
                <a:cs typeface="Menlo Regular"/>
              </a:rPr>
              <a:t>badSrc</a:t>
            </a:r>
            <a:r>
              <a:rPr lang="nl-NL" sz="2000" baseline="0" dirty="0" smtClean="0">
                <a:latin typeface="Menlo Regular"/>
                <a:cs typeface="Menlo Regular"/>
              </a:rPr>
              <a:t> </a:t>
            </a:r>
            <a:r>
              <a:rPr lang="nl-NL" sz="2000" baseline="0" dirty="0">
                <a:latin typeface="Menlo Regular"/>
                <a:cs typeface="Menlo Regular"/>
              </a:rPr>
              <a:t>= </a:t>
            </a:r>
            <a:r>
              <a:rPr lang="nl-NL" sz="2000" baseline="0" dirty="0" smtClean="0">
                <a:latin typeface="Menlo Regular"/>
                <a:cs typeface="Menlo Regular"/>
              </a:rPr>
              <a:t>100                </a:t>
            </a:r>
            <a:r>
              <a:rPr lang="nl-NL" sz="2000" baseline="0" dirty="0" smtClean="0">
                <a:solidFill>
                  <a:srgbClr val="FF0000"/>
                </a:solidFill>
                <a:latin typeface="Menlo Regular"/>
                <a:cs typeface="Menlo Regular"/>
              </a:rPr>
              <a:t>// policy</a:t>
            </a:r>
            <a:r>
              <a:rPr lang="nl-NL" sz="2000" baseline="0" dirty="0">
                <a:solidFill>
                  <a:srgbClr val="FF0000"/>
                </a:solidFill>
                <a:latin typeface="Menlo Regular"/>
                <a:cs typeface="Menlo Regular"/>
              </a:rPr>
              <a:t/>
            </a:r>
            <a:br>
              <a:rPr lang="nl-NL" sz="2000" baseline="0" dirty="0">
                <a:solidFill>
                  <a:srgbClr val="FF0000"/>
                </a:solidFill>
                <a:latin typeface="Menlo Regular"/>
                <a:cs typeface="Menlo Regular"/>
              </a:rPr>
            </a:br>
            <a:r>
              <a:rPr lang="nl-NL" sz="2000" baseline="0" dirty="0" err="1" smtClean="0">
                <a:latin typeface="Menlo Regular"/>
                <a:cs typeface="Menlo Regular"/>
              </a:rPr>
              <a:t>topo</a:t>
            </a:r>
            <a:r>
              <a:rPr lang="nl-NL" sz="2000" baseline="0" dirty="0" smtClean="0">
                <a:latin typeface="Menlo Regular"/>
                <a:cs typeface="Menlo Regular"/>
              </a:rPr>
              <a:t>   = {…}                </a:t>
            </a:r>
            <a:r>
              <a:rPr lang="nl-NL" sz="2000" baseline="0" dirty="0" smtClean="0">
                <a:solidFill>
                  <a:srgbClr val="FF0000"/>
                </a:solidFill>
                <a:latin typeface="Menlo Regular"/>
                <a:cs typeface="Menlo Regular"/>
              </a:rPr>
              <a:t>// </a:t>
            </a:r>
            <a:r>
              <a:rPr lang="nl-NL" sz="2000" baseline="0" dirty="0" err="1" smtClean="0">
                <a:solidFill>
                  <a:srgbClr val="FF0000"/>
                </a:solidFill>
                <a:latin typeface="Menlo Regular"/>
                <a:cs typeface="Menlo Regular"/>
              </a:rPr>
              <a:t>netview</a:t>
            </a:r>
            <a:r>
              <a:rPr lang="nl-NL" sz="2000" baseline="0" dirty="0" smtClean="0">
                <a:solidFill>
                  <a:srgbClr val="FF0000"/>
                </a:solidFill>
                <a:latin typeface="Menlo Regular"/>
                <a:cs typeface="Menlo Regular"/>
              </a:rPr>
              <a:t/>
            </a:r>
            <a:br>
              <a:rPr lang="nl-NL" sz="2000" baseline="0" dirty="0" smtClean="0">
                <a:solidFill>
                  <a:srgbClr val="FF0000"/>
                </a:solidFill>
                <a:latin typeface="Menlo Regular"/>
                <a:cs typeface="Menlo Regular"/>
              </a:rPr>
            </a:br>
            <a:endParaRPr lang="nl-NL" sz="2000" baseline="0" dirty="0">
              <a:solidFill>
                <a:srgbClr val="FF0000"/>
              </a:solidFill>
              <a:latin typeface="Menlo Regular"/>
              <a:cs typeface="Menlo Regular"/>
            </a:endParaRPr>
          </a:p>
          <a:p>
            <a:r>
              <a:rPr lang="nl-NL" sz="2000" baseline="0" dirty="0" err="1" smtClean="0">
                <a:latin typeface="Menlo Regular"/>
                <a:cs typeface="Menlo Regular"/>
              </a:rPr>
              <a:t>def</a:t>
            </a:r>
            <a:r>
              <a:rPr lang="nl-NL" sz="2000" baseline="0" dirty="0" smtClean="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r>
              <a:rPr lang="nl-NL" sz="2000" baseline="0" dirty="0" smtClean="0">
                <a:latin typeface="Menlo Regular"/>
                <a:cs typeface="Menlo Regular"/>
              </a:rPr>
              <a:t>: </a:t>
            </a:r>
            <a:r>
              <a:rPr lang="nl-NL" sz="2000" baseline="0" dirty="0" smtClean="0">
                <a:solidFill>
                  <a:srgbClr val="FF0000"/>
                </a:solidFill>
                <a:latin typeface="Menlo Regular"/>
                <a:cs typeface="Menlo Regular"/>
              </a:rPr>
              <a:t>// </a:t>
            </a:r>
            <a:r>
              <a:rPr lang="nl-NL" sz="2000" baseline="0" dirty="0" err="1" smtClean="0">
                <a:solidFill>
                  <a:srgbClr val="FF0000"/>
                </a:solidFill>
                <a:latin typeface="Menlo Regular"/>
                <a:cs typeface="Menlo Regular"/>
              </a:rPr>
              <a:t>policy+netvw</a:t>
            </a:r>
            <a:r>
              <a:rPr lang="nl-NL" sz="2000" baseline="0" dirty="0" smtClean="0">
                <a:solidFill>
                  <a:srgbClr val="FF0000"/>
                </a:solidFill>
                <a:latin typeface="Menlo Regular"/>
                <a:cs typeface="Menlo Regular"/>
              </a:rPr>
              <a:t>-&gt;DP</a:t>
            </a:r>
            <a:endParaRPr lang="nl-NL" sz="2000" baseline="0" dirty="0">
              <a:solidFill>
                <a:srgbClr val="FF0000"/>
              </a:solidFill>
              <a:latin typeface="Menlo Regular"/>
              <a:cs typeface="Menlo Regular"/>
            </a:endParaRP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err="1" smtClean="0">
                <a:latin typeface="Menlo Regular"/>
                <a:cs typeface="Menlo Regular"/>
                <a:sym typeface="Menlo Regular" charset="0"/>
              </a:rPr>
              <a:t>badSrc</a:t>
            </a:r>
            <a:r>
              <a:rPr lang="nl-NL" sz="2000" baseline="0" dirty="0" smtClean="0">
                <a:latin typeface="Menlo Regular"/>
                <a:cs typeface="Menlo Regular"/>
              </a:rPr>
              <a:t> </a:t>
            </a:r>
            <a:r>
              <a:rPr lang="nl-NL" sz="2000" baseline="0" dirty="0">
                <a:latin typeface="Menlo Regular"/>
                <a:cs typeface="Menlo Regular"/>
              </a:rPr>
              <a:t>== </a:t>
            </a:r>
            <a:r>
              <a:rPr lang="nl-NL" sz="2000" baseline="0" dirty="0" err="1" smtClean="0">
                <a:latin typeface="Menlo Regular"/>
                <a:cs typeface="Menlo Regular"/>
              </a:rPr>
              <a:t>p.ip_src</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a:t>
            </a:r>
            <a:r>
              <a:rPr lang="en-US" sz="2000" baseline="0" dirty="0">
                <a:solidFill>
                  <a:srgbClr val="B21889"/>
                </a:solidFill>
                <a:latin typeface="Menlo Regular"/>
                <a:cs typeface="Menlo Regular"/>
                <a:sym typeface="Menlo Regular" charset="0"/>
              </a:rPr>
              <a:t>return</a:t>
            </a:r>
            <a:r>
              <a:rPr lang="nl-NL" sz="2000" baseline="0" dirty="0">
                <a:latin typeface="Menlo Regular"/>
                <a:cs typeface="Menlo Regular"/>
              </a:rPr>
              <a:t> drop</a:t>
            </a: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r>
              <a:rPr lang="en-US" sz="2000" baseline="0" dirty="0" smtClean="0">
                <a:latin typeface="Menlo Regular"/>
                <a:cs typeface="Menlo Regular"/>
                <a:sym typeface="Menlo Regular" charset="0"/>
              </a:rPr>
              <a:t>:</a:t>
            </a:r>
            <a:r>
              <a:rPr lang="en-US" sz="2000" baseline="0" dirty="0" smtClean="0">
                <a:solidFill>
                  <a:srgbClr val="B21889"/>
                </a:solidFill>
                <a:latin typeface="Menlo Regular"/>
                <a:cs typeface="Menlo Regular"/>
                <a:sym typeface="Menlo Regular" charset="0"/>
              </a:rPr>
              <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en-US" sz="2000" baseline="0" dirty="0">
                <a:solidFill>
                  <a:srgbClr val="B21889"/>
                </a:solidFill>
                <a:latin typeface="Menlo Regular"/>
                <a:cs typeface="Menlo Regular"/>
                <a:sym typeface="Menlo Regular" charset="0"/>
              </a:rPr>
              <a:t>return</a:t>
            </a:r>
            <a:r>
              <a:rPr lang="nl-NL" sz="2000" baseline="0" dirty="0">
                <a:latin typeface="Menlo Regular"/>
                <a:cs typeface="Menlo Regular"/>
              </a:rPr>
              <a:t> </a:t>
            </a:r>
            <a:r>
              <a:rPr lang="nl-NL" sz="2000" baseline="0" dirty="0" err="1" smtClean="0">
                <a:latin typeface="Menlo Regular"/>
                <a:cs typeface="Menlo Regular"/>
              </a:rPr>
              <a:t>mySNAlg</a:t>
            </a:r>
            <a:r>
              <a:rPr lang="nl-NL" sz="2000" baseline="0" dirty="0" smtClean="0">
                <a:latin typeface="Menlo Regular"/>
                <a:cs typeface="Menlo Regular"/>
              </a:rPr>
              <a:t>(</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p.ip_dst</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58000" y="2895600"/>
            <a:ext cx="1445692" cy="609600"/>
          </a:xfrm>
          <a:prstGeom prst="rect">
            <a:avLst/>
          </a:prstGeom>
        </p:spPr>
      </p:pic>
      <p:cxnSp>
        <p:nvCxnSpPr>
          <p:cNvPr id="9" name="Straight Connector 8"/>
          <p:cNvCxnSpPr>
            <a:endCxn id="7" idx="0"/>
          </p:cNvCxnSpPr>
          <p:nvPr/>
        </p:nvCxnSpPr>
        <p:spPr>
          <a:xfrm flipH="1">
            <a:off x="75808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6705600" y="1371600"/>
            <a:ext cx="1905000" cy="1030574"/>
          </a:xfrm>
          <a:prstGeom prst="rect">
            <a:avLst/>
          </a:prstGeom>
        </p:spPr>
      </p:pic>
      <p:pic>
        <p:nvPicPr>
          <p:cNvPr id="14" name="Picture 13"/>
          <p:cNvPicPr>
            <a:picLocks noChangeAspect="1"/>
          </p:cNvPicPr>
          <p:nvPr/>
        </p:nvPicPr>
        <p:blipFill>
          <a:blip r:embed="rId6" cstate="print">
            <a:extLst>
              <a:ext uri="{BEBA8EAE-BF5A-486C-A8C5-ECC9F3942E4B}">
                <a14:imgProps xmlns:a14="http://schemas.microsoft.com/office/drawing/2010/main">
                  <a14:imgLayer r:embed="rId7">
                    <a14:imgEffect>
                      <a14:backgroundRemoval t="735" b="100000" l="4902" r="89951"/>
                    </a14:imgEffect>
                  </a14:imgLayer>
                </a14:imgProps>
              </a:ext>
              <a:ext uri="{28A0092B-C50C-407E-A947-70E740481C1C}">
                <a14:useLocalDpi xmlns:a14="http://schemas.microsoft.com/office/drawing/2010/main"/>
              </a:ext>
            </a:extLst>
          </a:blip>
          <a:stretch>
            <a:fillRect/>
          </a:stretch>
        </p:blipFill>
        <p:spPr>
          <a:xfrm>
            <a:off x="6324600" y="4800600"/>
            <a:ext cx="762000" cy="762000"/>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848600" y="4038600"/>
            <a:ext cx="914400" cy="385572"/>
          </a:xfrm>
          <a:prstGeom prst="rect">
            <a:avLst/>
          </a:prstGeom>
        </p:spPr>
      </p:pic>
      <p:pic>
        <p:nvPicPr>
          <p:cNvPr id="16" name="Picture 15"/>
          <p:cNvPicPr>
            <a:picLocks noChangeAspect="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tretch>
            <a:fillRect/>
          </a:stretch>
        </p:blipFill>
        <p:spPr>
          <a:xfrm>
            <a:off x="6477000" y="4038600"/>
            <a:ext cx="914400" cy="385572"/>
          </a:xfrm>
          <a:prstGeom prst="rect">
            <a:avLst/>
          </a:prstGeom>
        </p:spPr>
      </p:pic>
      <p:pic>
        <p:nvPicPr>
          <p:cNvPr id="17" name="Picture 16"/>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2">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772400" y="4800600"/>
            <a:ext cx="457200" cy="702219"/>
          </a:xfrm>
          <a:prstGeom prst="rect">
            <a:avLst/>
          </a:prstGeom>
        </p:spPr>
      </p:pic>
      <p:pic>
        <p:nvPicPr>
          <p:cNvPr id="18" name="Picture 17"/>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3">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458200" y="4724400"/>
            <a:ext cx="457200" cy="702219"/>
          </a:xfrm>
          <a:prstGeom prst="rect">
            <a:avLst/>
          </a:prstGeom>
        </p:spPr>
      </p:pic>
      <p:cxnSp>
        <p:nvCxnSpPr>
          <p:cNvPr id="20" name="Straight Connector 19"/>
          <p:cNvCxnSpPr>
            <a:stCxn id="7" idx="2"/>
            <a:endCxn id="16" idx="0"/>
          </p:cNvCxnSpPr>
          <p:nvPr/>
        </p:nvCxnSpPr>
        <p:spPr>
          <a:xfrm flipH="1">
            <a:off x="6934200" y="3505200"/>
            <a:ext cx="646646"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4" idx="0"/>
            <a:endCxn id="16" idx="2"/>
          </p:cNvCxnSpPr>
          <p:nvPr/>
        </p:nvCxnSpPr>
        <p:spPr>
          <a:xfrm flipV="1">
            <a:off x="6705600" y="4424172"/>
            <a:ext cx="2286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a:endCxn id="15" idx="0"/>
          </p:cNvCxnSpPr>
          <p:nvPr/>
        </p:nvCxnSpPr>
        <p:spPr>
          <a:xfrm>
            <a:off x="7848600" y="3429000"/>
            <a:ext cx="4572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15" idx="2"/>
            <a:endCxn id="17" idx="0"/>
          </p:cNvCxnSpPr>
          <p:nvPr/>
        </p:nvCxnSpPr>
        <p:spPr>
          <a:xfrm flipH="1">
            <a:off x="8001000" y="4424172"/>
            <a:ext cx="3048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a:endCxn id="18" idx="0"/>
          </p:cNvCxnSpPr>
          <p:nvPr/>
        </p:nvCxnSpPr>
        <p:spPr>
          <a:xfrm>
            <a:off x="8458200" y="4343400"/>
            <a:ext cx="228600" cy="381000"/>
          </a:xfrm>
          <a:prstGeom prst="line">
            <a:avLst/>
          </a:prstGeom>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67056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p:cNvCxnSpPr/>
          <p:nvPr/>
        </p:nvCxnSpPr>
        <p:spPr>
          <a:xfrm flipV="1">
            <a:off x="7010400" y="4343400"/>
            <a:ext cx="9906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H="1" flipV="1">
            <a:off x="7086600" y="4419600"/>
            <a:ext cx="609600" cy="457200"/>
          </a:xfrm>
          <a:prstGeom prst="line">
            <a:avLst/>
          </a:prstGeom>
        </p:spPr>
        <p:style>
          <a:lnRef idx="2">
            <a:schemeClr val="accent1"/>
          </a:lnRef>
          <a:fillRef idx="0">
            <a:schemeClr val="accent1"/>
          </a:fillRef>
          <a:effectRef idx="1">
            <a:schemeClr val="accent1"/>
          </a:effectRef>
          <a:fontRef idx="minor">
            <a:schemeClr val="tx1"/>
          </a:fontRef>
        </p:style>
      </p:cxnSp>
      <p:sp>
        <p:nvSpPr>
          <p:cNvPr id="37" name="Rectangle 2"/>
          <p:cNvSpPr>
            <a:spLocks/>
          </p:cNvSpPr>
          <p:nvPr/>
        </p:nvSpPr>
        <p:spPr bwMode="auto">
          <a:xfrm>
            <a:off x="457200" y="3962400"/>
            <a:ext cx="5926175" cy="1676400"/>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t"/>
          <a:lstStyle/>
          <a:p>
            <a:r>
              <a:rPr lang="nl-NL" sz="2000" baseline="0" dirty="0" err="1" smtClean="0">
                <a:latin typeface="Menlo Regular"/>
                <a:cs typeface="Menlo Regular"/>
              </a:rPr>
              <a:t>def</a:t>
            </a:r>
            <a:r>
              <a:rPr lang="nl-NL" sz="2000" baseline="0" dirty="0" smtClean="0">
                <a:latin typeface="Menlo Regular"/>
                <a:cs typeface="Menlo Regular"/>
              </a:rPr>
              <a:t> </a:t>
            </a:r>
            <a:r>
              <a:rPr lang="nl-NL" sz="2000" baseline="0" dirty="0" err="1" smtClean="0">
                <a:latin typeface="Menlo Regular"/>
                <a:cs typeface="Menlo Regular"/>
              </a:rPr>
              <a:t>mySNAlg</a:t>
            </a:r>
            <a:r>
              <a:rPr lang="nl-NL" sz="2000" baseline="0" dirty="0" smtClean="0">
                <a:latin typeface="Menlo Regular"/>
                <a:cs typeface="Menlo Regular"/>
              </a:rPr>
              <a:t>(</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dst-ip</a:t>
            </a:r>
            <a:r>
              <a:rPr lang="nl-NL" sz="2000" baseline="0" dirty="0" smtClean="0">
                <a:latin typeface="Menlo Regular"/>
                <a:cs typeface="Menlo Regular"/>
              </a:rPr>
              <a:t>):</a:t>
            </a:r>
            <a:endParaRPr lang="nl-NL" sz="2000" baseline="0" dirty="0">
              <a:solidFill>
                <a:srgbClr val="FF0000"/>
              </a:solidFill>
              <a:latin typeface="Menlo Regular"/>
              <a:cs typeface="Menlo Regular"/>
            </a:endParaRP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err="1" smtClean="0">
                <a:latin typeface="Menlo Regular"/>
                <a:cs typeface="Menlo Regular"/>
              </a:rPr>
              <a:t>dtn.ip</a:t>
            </a:r>
            <a:r>
              <a:rPr lang="nl-NL" sz="2000" baseline="0" dirty="0" smtClean="0">
                <a:latin typeface="Menlo Regular"/>
                <a:cs typeface="Menlo Regular"/>
              </a:rPr>
              <a:t> == </a:t>
            </a:r>
            <a:r>
              <a:rPr lang="nl-NL" sz="2000" baseline="0" dirty="0" err="1" smtClean="0">
                <a:latin typeface="Menlo Regular"/>
                <a:cs typeface="Menlo Regular"/>
              </a:rPr>
              <a:t>dst-ip</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return</a:t>
            </a:r>
            <a:r>
              <a:rPr lang="nl-NL" sz="2000" baseline="0" dirty="0" smtClean="0">
                <a:latin typeface="Menlo Regular"/>
                <a:cs typeface="Menlo Regular"/>
              </a:rPr>
              <a:t> alg1(</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dst-ip</a:t>
            </a:r>
            <a:r>
              <a:rPr lang="nl-NL" sz="2000" baseline="0" dirty="0" smtClean="0">
                <a:latin typeface="Menlo Regular"/>
                <a:cs typeface="Menlo Regular"/>
              </a:rPr>
              <a:t>)</a:t>
            </a:r>
            <a:endParaRPr lang="nl-NL" sz="2000"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r>
              <a:rPr lang="en-US" sz="2000" baseline="0" dirty="0" smtClean="0">
                <a:latin typeface="Menlo Regular"/>
                <a:cs typeface="Menlo Regular"/>
                <a:sym typeface="Menlo Regular" charset="0"/>
              </a:rPr>
              <a:t>:</a:t>
            </a:r>
            <a:r>
              <a:rPr lang="en-US" sz="2000" baseline="0" dirty="0" smtClean="0">
                <a:solidFill>
                  <a:srgbClr val="B21889"/>
                </a:solidFill>
                <a:latin typeface="Menlo Regular"/>
                <a:cs typeface="Menlo Regular"/>
                <a:sym typeface="Menlo Regular" charset="0"/>
              </a:rPr>
              <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return</a:t>
            </a:r>
            <a:r>
              <a:rPr lang="nl-NL" sz="2000" baseline="0" dirty="0" smtClean="0">
                <a:latin typeface="Menlo Regular"/>
                <a:cs typeface="Menlo Regular"/>
              </a:rPr>
              <a:t> alg2(</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dst-ip</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sp>
        <p:nvSpPr>
          <p:cNvPr id="3" name="Rectangle 2"/>
          <p:cNvSpPr/>
          <p:nvPr/>
        </p:nvSpPr>
        <p:spPr>
          <a:xfrm>
            <a:off x="6458161" y="5562600"/>
            <a:ext cx="1157476" cy="369332"/>
          </a:xfrm>
          <a:prstGeom prst="rect">
            <a:avLst/>
          </a:prstGeom>
        </p:spPr>
        <p:txBody>
          <a:bodyPr wrap="none">
            <a:spAutoFit/>
          </a:bodyPr>
          <a:lstStyle/>
          <a:p>
            <a:r>
              <a:rPr lang="nl-NL" dirty="0" smtClean="0">
                <a:latin typeface="Menlo Regular"/>
                <a:cs typeface="Menlo Regular"/>
              </a:rPr>
              <a:t>D (</a:t>
            </a:r>
            <a:r>
              <a:rPr lang="nl-NL" dirty="0" err="1" smtClean="0">
                <a:latin typeface="Menlo Regular"/>
                <a:cs typeface="Menlo Regular"/>
              </a:rPr>
              <a:t>dtn</a:t>
            </a:r>
            <a:r>
              <a:rPr lang="nl-NL" dirty="0" smtClean="0">
                <a:latin typeface="Menlo Regular"/>
                <a:cs typeface="Menlo Regular"/>
              </a:rPr>
              <a:t>)</a:t>
            </a:r>
            <a:endParaRPr lang="en-US" dirty="0"/>
          </a:p>
        </p:txBody>
      </p:sp>
      <p:sp>
        <p:nvSpPr>
          <p:cNvPr id="23" name="Rectangle 22"/>
          <p:cNvSpPr/>
          <p:nvPr/>
        </p:nvSpPr>
        <p:spPr>
          <a:xfrm>
            <a:off x="7848600" y="5638800"/>
            <a:ext cx="323639" cy="369332"/>
          </a:xfrm>
          <a:prstGeom prst="rect">
            <a:avLst/>
          </a:prstGeom>
        </p:spPr>
        <p:txBody>
          <a:bodyPr wrap="none">
            <a:spAutoFit/>
          </a:bodyPr>
          <a:lstStyle/>
          <a:p>
            <a:r>
              <a:rPr lang="nl-NL" dirty="0" smtClean="0">
                <a:latin typeface="Menlo Regular"/>
                <a:cs typeface="Menlo Regular"/>
              </a:rPr>
              <a:t>A</a:t>
            </a:r>
            <a:endParaRPr lang="en-US" dirty="0"/>
          </a:p>
        </p:txBody>
      </p:sp>
      <p:sp>
        <p:nvSpPr>
          <p:cNvPr id="24" name="Rectangle 23"/>
          <p:cNvSpPr/>
          <p:nvPr/>
        </p:nvSpPr>
        <p:spPr>
          <a:xfrm>
            <a:off x="8534400" y="5562600"/>
            <a:ext cx="338554" cy="369332"/>
          </a:xfrm>
          <a:prstGeom prst="rect">
            <a:avLst/>
          </a:prstGeom>
        </p:spPr>
        <p:txBody>
          <a:bodyPr wrap="none">
            <a:spAutoFit/>
          </a:bodyPr>
          <a:lstStyle/>
          <a:p>
            <a:r>
              <a:rPr lang="nl-NL" dirty="0" smtClean="0">
                <a:latin typeface="Menlo Regular"/>
                <a:cs typeface="Menlo Regular"/>
              </a:rPr>
              <a:t>B</a:t>
            </a:r>
            <a:endParaRPr lang="en-US" dirty="0"/>
          </a:p>
        </p:txBody>
      </p:sp>
      <p:cxnSp>
        <p:nvCxnSpPr>
          <p:cNvPr id="5" name="Straight Arrow Connector 4"/>
          <p:cNvCxnSpPr/>
          <p:nvPr/>
        </p:nvCxnSpPr>
        <p:spPr>
          <a:xfrm>
            <a:off x="7848600" y="2438400"/>
            <a:ext cx="0" cy="381000"/>
          </a:xfrm>
          <a:prstGeom prst="straightConnector1">
            <a:avLst/>
          </a:prstGeom>
          <a:ln w="9525" cmpd="sng">
            <a:solidFill>
              <a:schemeClr val="tx1"/>
            </a:solidFill>
            <a:prstDash val="sysDot"/>
            <a:tailEnd type="arrow"/>
          </a:ln>
        </p:spPr>
        <p:style>
          <a:lnRef idx="2">
            <a:schemeClr val="accent1"/>
          </a:lnRef>
          <a:fillRef idx="0">
            <a:schemeClr val="accent1"/>
          </a:fillRef>
          <a:effectRef idx="1">
            <a:schemeClr val="accent1"/>
          </a:effectRef>
          <a:fontRef idx="minor">
            <a:schemeClr val="tx1"/>
          </a:fontRef>
        </p:style>
      </p:cxnSp>
      <p:sp>
        <p:nvSpPr>
          <p:cNvPr id="4" name="Vertical Scroll 3"/>
          <p:cNvSpPr/>
          <p:nvPr/>
        </p:nvSpPr>
        <p:spPr>
          <a:xfrm>
            <a:off x="6781800" y="2590800"/>
            <a:ext cx="457200" cy="533400"/>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flipV="1">
            <a:off x="6400800" y="1143000"/>
            <a:ext cx="457200" cy="1447800"/>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a:off x="6400800" y="3124200"/>
            <a:ext cx="457200" cy="533400"/>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5023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909" y="161631"/>
            <a:ext cx="8077200" cy="580292"/>
          </a:xfrm>
        </p:spPr>
        <p:txBody>
          <a:bodyPr>
            <a:noAutofit/>
          </a:bodyPr>
          <a:lstStyle/>
          <a:p>
            <a:r>
              <a:rPr lang="en-US" sz="3200" dirty="0"/>
              <a:t>End Result: Flow Table</a:t>
            </a:r>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graphicFrame>
        <p:nvGraphicFramePr>
          <p:cNvPr id="9" name="Table 8"/>
          <p:cNvGraphicFramePr>
            <a:graphicFrameLocks noGrp="1"/>
          </p:cNvGraphicFramePr>
          <p:nvPr>
            <p:extLst>
              <p:ext uri="{D42A27DB-BD31-4B8C-83A1-F6EECF244321}">
                <p14:modId xmlns:p14="http://schemas.microsoft.com/office/powerpoint/2010/main" val="2328974216"/>
              </p:ext>
            </p:extLst>
          </p:nvPr>
        </p:nvGraphicFramePr>
        <p:xfrm>
          <a:off x="533400" y="1447800"/>
          <a:ext cx="5334000" cy="185420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33500"/>
                <a:gridCol w="1333500"/>
                <a:gridCol w="1333500"/>
                <a:gridCol w="1333500"/>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Priority</a:t>
                      </a:r>
                      <a:endParaRPr lang="en-US" dirty="0"/>
                    </a:p>
                  </a:txBody>
                  <a:tcPr>
                    <a:lnL w="9525" cap="flat" cmpd="sng" algn="ctr">
                      <a:solidFill>
                        <a:srgbClr val="4F81BD">
                          <a:shade val="95000"/>
                          <a:satMod val="105000"/>
                        </a:srgbClr>
                      </a:solidFill>
                      <a:prstDash val="solid"/>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ip_src</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ip_dst</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1</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100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drop</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B</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1</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10" name="Rounded Rectangular Callout 9"/>
          <p:cNvSpPr/>
          <p:nvPr/>
        </p:nvSpPr>
        <p:spPr bwMode="auto">
          <a:xfrm>
            <a:off x="2743200" y="4114800"/>
            <a:ext cx="2704353" cy="1378209"/>
          </a:xfrm>
          <a:prstGeom prst="wedgeRoundRectCallout">
            <a:avLst>
              <a:gd name="adj1" fmla="val -77819"/>
              <a:gd name="adj2" fmla="val -107291"/>
              <a:gd name="adj3" fmla="val 16667"/>
            </a:avLst>
          </a:prstGeom>
          <a:solidFill>
            <a:srgbClr val="4F81BD"/>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t>Table has many wildcard entries </a:t>
            </a:r>
            <a:b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br>
            <a: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t>=&gt;</a:t>
            </a:r>
            <a:b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br>
            <a: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t>inefficient. </a:t>
            </a:r>
            <a:endParaRPr kumimoji="0" lang="en-US" sz="1800" b="0" i="0" u="none" strike="noStrike" kern="0" cap="none" spc="0" normalizeH="0" baseline="0" noProof="0" dirty="0">
              <a:ln>
                <a:noFill/>
              </a:ln>
              <a:solidFill>
                <a:srgbClr val="800000"/>
              </a:solidFill>
              <a:effectLst/>
              <a:uLnTx/>
              <a:uFillTx/>
              <a:latin typeface="Menlo Regular" charset="0"/>
              <a:cs typeface="Menlo Regular" charset="0"/>
              <a:sym typeface="Menlo Regular"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58000" y="2895600"/>
            <a:ext cx="1445692" cy="609600"/>
          </a:xfrm>
          <a:prstGeom prst="rect">
            <a:avLst/>
          </a:prstGeom>
        </p:spPr>
      </p:pic>
      <p:cxnSp>
        <p:nvCxnSpPr>
          <p:cNvPr id="12" name="Straight Connector 11"/>
          <p:cNvCxnSpPr>
            <a:endCxn id="11" idx="0"/>
          </p:cNvCxnSpPr>
          <p:nvPr/>
        </p:nvCxnSpPr>
        <p:spPr>
          <a:xfrm flipH="1">
            <a:off x="75808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6705600" y="1371600"/>
            <a:ext cx="1905000" cy="1030574"/>
          </a:xfrm>
          <a:prstGeom prst="rect">
            <a:avLst/>
          </a:prstGeom>
        </p:spPr>
      </p:pic>
      <p:pic>
        <p:nvPicPr>
          <p:cNvPr id="14" name="Picture 13"/>
          <p:cNvPicPr>
            <a:picLocks noChangeAspect="1"/>
          </p:cNvPicPr>
          <p:nvPr/>
        </p:nvPicPr>
        <p:blipFill>
          <a:blip r:embed="rId6" cstate="print">
            <a:extLst>
              <a:ext uri="{BEBA8EAE-BF5A-486C-A8C5-ECC9F3942E4B}">
                <a14:imgProps xmlns:a14="http://schemas.microsoft.com/office/drawing/2010/main">
                  <a14:imgLayer r:embed="rId7">
                    <a14:imgEffect>
                      <a14:backgroundRemoval t="735" b="100000" l="4902" r="89951"/>
                    </a14:imgEffect>
                  </a14:imgLayer>
                </a14:imgProps>
              </a:ext>
              <a:ext uri="{28A0092B-C50C-407E-A947-70E740481C1C}">
                <a14:useLocalDpi xmlns:a14="http://schemas.microsoft.com/office/drawing/2010/main"/>
              </a:ext>
            </a:extLst>
          </a:blip>
          <a:stretch>
            <a:fillRect/>
          </a:stretch>
        </p:blipFill>
        <p:spPr>
          <a:xfrm>
            <a:off x="6324600" y="4800600"/>
            <a:ext cx="762000" cy="762000"/>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848600" y="4038600"/>
            <a:ext cx="914400" cy="385572"/>
          </a:xfrm>
          <a:prstGeom prst="rect">
            <a:avLst/>
          </a:prstGeom>
        </p:spPr>
      </p:pic>
      <p:pic>
        <p:nvPicPr>
          <p:cNvPr id="16" name="Picture 15"/>
          <p:cNvPicPr>
            <a:picLocks noChangeAspect="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tretch>
            <a:fillRect/>
          </a:stretch>
        </p:blipFill>
        <p:spPr>
          <a:xfrm>
            <a:off x="6477000" y="4038600"/>
            <a:ext cx="914400" cy="385572"/>
          </a:xfrm>
          <a:prstGeom prst="rect">
            <a:avLst/>
          </a:prstGeom>
        </p:spPr>
      </p:pic>
      <p:pic>
        <p:nvPicPr>
          <p:cNvPr id="17" name="Picture 16"/>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2">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772400" y="4800600"/>
            <a:ext cx="457200" cy="702219"/>
          </a:xfrm>
          <a:prstGeom prst="rect">
            <a:avLst/>
          </a:prstGeom>
        </p:spPr>
      </p:pic>
      <p:pic>
        <p:nvPicPr>
          <p:cNvPr id="18" name="Picture 17"/>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3">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458200" y="4724400"/>
            <a:ext cx="457200" cy="702219"/>
          </a:xfrm>
          <a:prstGeom prst="rect">
            <a:avLst/>
          </a:prstGeom>
        </p:spPr>
      </p:pic>
      <p:cxnSp>
        <p:nvCxnSpPr>
          <p:cNvPr id="19" name="Straight Connector 18"/>
          <p:cNvCxnSpPr>
            <a:stCxn id="11" idx="2"/>
            <a:endCxn id="16" idx="0"/>
          </p:cNvCxnSpPr>
          <p:nvPr/>
        </p:nvCxnSpPr>
        <p:spPr>
          <a:xfrm flipH="1">
            <a:off x="6934200" y="3505200"/>
            <a:ext cx="646646"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14" idx="0"/>
            <a:endCxn id="16" idx="2"/>
          </p:cNvCxnSpPr>
          <p:nvPr/>
        </p:nvCxnSpPr>
        <p:spPr>
          <a:xfrm flipV="1">
            <a:off x="6705600" y="4424172"/>
            <a:ext cx="2286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endCxn id="15" idx="0"/>
          </p:cNvCxnSpPr>
          <p:nvPr/>
        </p:nvCxnSpPr>
        <p:spPr>
          <a:xfrm>
            <a:off x="7848600" y="3429000"/>
            <a:ext cx="4572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15" idx="2"/>
            <a:endCxn id="17" idx="0"/>
          </p:cNvCxnSpPr>
          <p:nvPr/>
        </p:nvCxnSpPr>
        <p:spPr>
          <a:xfrm flipH="1">
            <a:off x="8001000" y="4424172"/>
            <a:ext cx="3048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a:endCxn id="18" idx="0"/>
          </p:cNvCxnSpPr>
          <p:nvPr/>
        </p:nvCxnSpPr>
        <p:spPr>
          <a:xfrm>
            <a:off x="8458200" y="4343400"/>
            <a:ext cx="228600" cy="381000"/>
          </a:xfrm>
          <a:prstGeom prst="line">
            <a:avLst/>
          </a:prstGeom>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67056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p:nvCxnSpPr>
        <p:spPr>
          <a:xfrm flipV="1">
            <a:off x="7010400" y="4343400"/>
            <a:ext cx="9906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flipV="1">
            <a:off x="7086600" y="4419600"/>
            <a:ext cx="609600" cy="457200"/>
          </a:xfrm>
          <a:prstGeom prst="line">
            <a:avLst/>
          </a:prstGeom>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6458161" y="5562600"/>
            <a:ext cx="323639" cy="369332"/>
          </a:xfrm>
          <a:prstGeom prst="rect">
            <a:avLst/>
          </a:prstGeom>
        </p:spPr>
        <p:txBody>
          <a:bodyPr wrap="none">
            <a:spAutoFit/>
          </a:bodyPr>
          <a:lstStyle/>
          <a:p>
            <a:r>
              <a:rPr lang="nl-NL" dirty="0" smtClean="0">
                <a:latin typeface="Menlo Regular"/>
                <a:cs typeface="Menlo Regular"/>
              </a:rPr>
              <a:t>D</a:t>
            </a:r>
            <a:endParaRPr lang="en-US" dirty="0"/>
          </a:p>
        </p:txBody>
      </p:sp>
      <p:sp>
        <p:nvSpPr>
          <p:cNvPr id="28" name="Rectangle 27"/>
          <p:cNvSpPr/>
          <p:nvPr/>
        </p:nvSpPr>
        <p:spPr>
          <a:xfrm>
            <a:off x="7848600" y="5638800"/>
            <a:ext cx="323639" cy="369332"/>
          </a:xfrm>
          <a:prstGeom prst="rect">
            <a:avLst/>
          </a:prstGeom>
        </p:spPr>
        <p:txBody>
          <a:bodyPr wrap="none">
            <a:spAutoFit/>
          </a:bodyPr>
          <a:lstStyle/>
          <a:p>
            <a:r>
              <a:rPr lang="nl-NL" dirty="0" smtClean="0">
                <a:latin typeface="Menlo Regular"/>
                <a:cs typeface="Menlo Regular"/>
              </a:rPr>
              <a:t>A</a:t>
            </a:r>
            <a:endParaRPr lang="en-US" dirty="0"/>
          </a:p>
        </p:txBody>
      </p:sp>
      <p:sp>
        <p:nvSpPr>
          <p:cNvPr id="29" name="Rectangle 28"/>
          <p:cNvSpPr/>
          <p:nvPr/>
        </p:nvSpPr>
        <p:spPr>
          <a:xfrm>
            <a:off x="8534400" y="5562600"/>
            <a:ext cx="338554" cy="369332"/>
          </a:xfrm>
          <a:prstGeom prst="rect">
            <a:avLst/>
          </a:prstGeom>
        </p:spPr>
        <p:txBody>
          <a:bodyPr wrap="none">
            <a:spAutoFit/>
          </a:bodyPr>
          <a:lstStyle/>
          <a:p>
            <a:r>
              <a:rPr lang="nl-NL" dirty="0" smtClean="0">
                <a:latin typeface="Menlo Regular"/>
                <a:cs typeface="Menlo Regular"/>
              </a:rPr>
              <a:t>B</a:t>
            </a:r>
            <a:endParaRPr lang="en-US" dirty="0"/>
          </a:p>
        </p:txBody>
      </p:sp>
    </p:spTree>
    <p:extLst>
      <p:ext uri="{BB962C8B-B14F-4D97-AF65-F5344CB8AC3E}">
        <p14:creationId xmlns:p14="http://schemas.microsoft.com/office/powerpoint/2010/main" val="3855568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036" y="178342"/>
            <a:ext cx="8077200" cy="580292"/>
          </a:xfrm>
        </p:spPr>
        <p:txBody>
          <a:bodyPr>
            <a:noAutofit/>
          </a:bodyPr>
          <a:lstStyle/>
          <a:p>
            <a:r>
              <a:rPr lang="en-US" sz="3200" dirty="0"/>
              <a:t>More Efficient Flow Tables using OF 1.3</a:t>
            </a:r>
          </a:p>
        </p:txBody>
      </p:sp>
      <p:sp>
        <p:nvSpPr>
          <p:cNvPr id="8" name="Rectangle 1"/>
          <p:cNvSpPr>
            <a:spLocks noChangeArrowheads="1"/>
          </p:cNvSpPr>
          <p:nvPr/>
        </p:nvSpPr>
        <p:spPr bwMode="auto">
          <a:xfrm>
            <a:off x="-152400" y="1885503"/>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graphicFrame>
        <p:nvGraphicFramePr>
          <p:cNvPr id="11" name="Table 10"/>
          <p:cNvGraphicFramePr>
            <a:graphicFrameLocks noGrp="1"/>
          </p:cNvGraphicFramePr>
          <p:nvPr>
            <p:extLst>
              <p:ext uri="{D42A27DB-BD31-4B8C-83A1-F6EECF244321}">
                <p14:modId xmlns:p14="http://schemas.microsoft.com/office/powerpoint/2010/main" val="3486214365"/>
              </p:ext>
            </p:extLst>
          </p:nvPr>
        </p:nvGraphicFramePr>
        <p:xfrm>
          <a:off x="1378472" y="1658637"/>
          <a:ext cx="3498998" cy="111252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749499"/>
                <a:gridCol w="174949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ip_src</a:t>
                      </a:r>
                      <a:endParaRPr lang="en-US" dirty="0"/>
                    </a:p>
                  </a:txBody>
                  <a:tcPr>
                    <a:lnL w="9525" cap="flat" cmpd="sng" algn="ctr">
                      <a:solidFill>
                        <a:srgbClr val="4F81BD">
                          <a:shade val="95000"/>
                          <a:satMod val="105000"/>
                        </a:srgbClr>
                      </a:solidFill>
                      <a:prstDash val="solid"/>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100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drop</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default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Jump</a:t>
                      </a:r>
                      <a:r>
                        <a:rPr lang="en-US" baseline="0" dirty="0" smtClean="0"/>
                        <a:t> Table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616712996"/>
              </p:ext>
            </p:extLst>
          </p:nvPr>
        </p:nvGraphicFramePr>
        <p:xfrm>
          <a:off x="1376920" y="3850640"/>
          <a:ext cx="3500550" cy="148336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750275"/>
                <a:gridCol w="1750275"/>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ip_dst</a:t>
                      </a:r>
                      <a:endParaRPr lang="en-US" dirty="0"/>
                    </a:p>
                  </a:txBody>
                  <a:tcPr>
                    <a:lnL w="9525" cap="flat" cmpd="sng" algn="ctr">
                      <a:solidFill>
                        <a:srgbClr val="4F81BD">
                          <a:shade val="95000"/>
                          <a:satMod val="105000"/>
                        </a:srgbClr>
                      </a:solidFill>
                      <a:prstDash val="solid"/>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B</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1</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13" name="Rectangle 2"/>
          <p:cNvSpPr>
            <a:spLocks/>
          </p:cNvSpPr>
          <p:nvPr/>
        </p:nvSpPr>
        <p:spPr bwMode="auto">
          <a:xfrm>
            <a:off x="1388744" y="1409935"/>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1</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sp>
        <p:nvSpPr>
          <p:cNvPr id="14" name="Rectangle 2"/>
          <p:cNvSpPr>
            <a:spLocks/>
          </p:cNvSpPr>
          <p:nvPr/>
        </p:nvSpPr>
        <p:spPr bwMode="auto">
          <a:xfrm>
            <a:off x="1374365" y="3589109"/>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2</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00800" y="2895600"/>
            <a:ext cx="1445692" cy="609600"/>
          </a:xfrm>
          <a:prstGeom prst="rect">
            <a:avLst/>
          </a:prstGeom>
        </p:spPr>
      </p:pic>
      <p:cxnSp>
        <p:nvCxnSpPr>
          <p:cNvPr id="16" name="Straight Connector 15"/>
          <p:cNvCxnSpPr>
            <a:endCxn id="15" idx="0"/>
          </p:cNvCxnSpPr>
          <p:nvPr/>
        </p:nvCxnSpPr>
        <p:spPr>
          <a:xfrm flipH="1">
            <a:off x="71236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6248400" y="1371600"/>
            <a:ext cx="1905000" cy="1030574"/>
          </a:xfrm>
          <a:prstGeom prst="rect">
            <a:avLst/>
          </a:prstGeom>
        </p:spPr>
      </p:pic>
      <p:pic>
        <p:nvPicPr>
          <p:cNvPr id="18" name="Picture 17"/>
          <p:cNvPicPr>
            <a:picLocks noChangeAspect="1"/>
          </p:cNvPicPr>
          <p:nvPr/>
        </p:nvPicPr>
        <p:blipFill>
          <a:blip r:embed="rId6" cstate="print">
            <a:extLst>
              <a:ext uri="{BEBA8EAE-BF5A-486C-A8C5-ECC9F3942E4B}">
                <a14:imgProps xmlns:a14="http://schemas.microsoft.com/office/drawing/2010/main">
                  <a14:imgLayer r:embed="rId7">
                    <a14:imgEffect>
                      <a14:backgroundRemoval t="735" b="100000" l="4902" r="89951"/>
                    </a14:imgEffect>
                  </a14:imgLayer>
                </a14:imgProps>
              </a:ext>
              <a:ext uri="{28A0092B-C50C-407E-A947-70E740481C1C}">
                <a14:useLocalDpi xmlns:a14="http://schemas.microsoft.com/office/drawing/2010/main"/>
              </a:ext>
            </a:extLst>
          </a:blip>
          <a:stretch>
            <a:fillRect/>
          </a:stretch>
        </p:blipFill>
        <p:spPr>
          <a:xfrm>
            <a:off x="5867400" y="4800600"/>
            <a:ext cx="762000" cy="762000"/>
          </a:xfrm>
          <a:prstGeom prst="rect">
            <a:avLst/>
          </a:prstGeom>
        </p:spPr>
      </p:pic>
      <p:pic>
        <p:nvPicPr>
          <p:cNvPr id="19" name="Picture 18"/>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391400" y="4038600"/>
            <a:ext cx="914400" cy="385572"/>
          </a:xfrm>
          <a:prstGeom prst="rect">
            <a:avLst/>
          </a:prstGeom>
        </p:spPr>
      </p:pic>
      <p:pic>
        <p:nvPicPr>
          <p:cNvPr id="20" name="Picture 19"/>
          <p:cNvPicPr>
            <a:picLocks noChangeAspect="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tretch>
            <a:fillRect/>
          </a:stretch>
        </p:blipFill>
        <p:spPr>
          <a:xfrm>
            <a:off x="6019800" y="4038600"/>
            <a:ext cx="914400" cy="385572"/>
          </a:xfrm>
          <a:prstGeom prst="rect">
            <a:avLst/>
          </a:prstGeom>
        </p:spPr>
      </p:pic>
      <p:pic>
        <p:nvPicPr>
          <p:cNvPr id="21" name="Picture 20"/>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2">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315200" y="4800600"/>
            <a:ext cx="457200" cy="702219"/>
          </a:xfrm>
          <a:prstGeom prst="rect">
            <a:avLst/>
          </a:prstGeom>
        </p:spPr>
      </p:pic>
      <p:pic>
        <p:nvPicPr>
          <p:cNvPr id="22" name="Picture 21"/>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3">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001000" y="4724400"/>
            <a:ext cx="457200" cy="702219"/>
          </a:xfrm>
          <a:prstGeom prst="rect">
            <a:avLst/>
          </a:prstGeom>
        </p:spPr>
      </p:pic>
      <p:cxnSp>
        <p:nvCxnSpPr>
          <p:cNvPr id="23" name="Straight Connector 22"/>
          <p:cNvCxnSpPr>
            <a:stCxn id="15" idx="2"/>
            <a:endCxn id="20" idx="0"/>
          </p:cNvCxnSpPr>
          <p:nvPr/>
        </p:nvCxnSpPr>
        <p:spPr>
          <a:xfrm flipH="1">
            <a:off x="6477000" y="3505200"/>
            <a:ext cx="646646"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18" idx="0"/>
            <a:endCxn id="20" idx="2"/>
          </p:cNvCxnSpPr>
          <p:nvPr/>
        </p:nvCxnSpPr>
        <p:spPr>
          <a:xfrm flipV="1">
            <a:off x="6248400" y="4424172"/>
            <a:ext cx="2286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a:endCxn id="19" idx="0"/>
          </p:cNvCxnSpPr>
          <p:nvPr/>
        </p:nvCxnSpPr>
        <p:spPr>
          <a:xfrm>
            <a:off x="7391400" y="3429000"/>
            <a:ext cx="4572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19" idx="2"/>
            <a:endCxn id="21" idx="0"/>
          </p:cNvCxnSpPr>
          <p:nvPr/>
        </p:nvCxnSpPr>
        <p:spPr>
          <a:xfrm flipH="1">
            <a:off x="7543800" y="4424172"/>
            <a:ext cx="3048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a:endCxn id="22" idx="0"/>
          </p:cNvCxnSpPr>
          <p:nvPr/>
        </p:nvCxnSpPr>
        <p:spPr>
          <a:xfrm>
            <a:off x="8001000" y="4343400"/>
            <a:ext cx="228600" cy="381000"/>
          </a:xfrm>
          <a:prstGeom prst="line">
            <a:avLst/>
          </a:prstGeom>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62484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9" name="Straight Connector 28"/>
          <p:cNvCxnSpPr/>
          <p:nvPr/>
        </p:nvCxnSpPr>
        <p:spPr>
          <a:xfrm flipV="1">
            <a:off x="6553200" y="4343400"/>
            <a:ext cx="9906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H="1" flipV="1">
            <a:off x="6629400" y="4419600"/>
            <a:ext cx="609600" cy="457200"/>
          </a:xfrm>
          <a:prstGeom prst="line">
            <a:avLst/>
          </a:prstGeom>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6000961" y="5562600"/>
            <a:ext cx="323639" cy="369332"/>
          </a:xfrm>
          <a:prstGeom prst="rect">
            <a:avLst/>
          </a:prstGeom>
        </p:spPr>
        <p:txBody>
          <a:bodyPr wrap="none">
            <a:spAutoFit/>
          </a:bodyPr>
          <a:lstStyle/>
          <a:p>
            <a:r>
              <a:rPr lang="nl-NL" dirty="0" smtClean="0">
                <a:latin typeface="Menlo Regular"/>
                <a:cs typeface="Menlo Regular"/>
              </a:rPr>
              <a:t>D</a:t>
            </a:r>
            <a:endParaRPr lang="en-US" dirty="0"/>
          </a:p>
        </p:txBody>
      </p:sp>
      <p:sp>
        <p:nvSpPr>
          <p:cNvPr id="32" name="Rectangle 31"/>
          <p:cNvSpPr/>
          <p:nvPr/>
        </p:nvSpPr>
        <p:spPr>
          <a:xfrm>
            <a:off x="7391400" y="5638800"/>
            <a:ext cx="323639" cy="369332"/>
          </a:xfrm>
          <a:prstGeom prst="rect">
            <a:avLst/>
          </a:prstGeom>
        </p:spPr>
        <p:txBody>
          <a:bodyPr wrap="none">
            <a:spAutoFit/>
          </a:bodyPr>
          <a:lstStyle/>
          <a:p>
            <a:r>
              <a:rPr lang="nl-NL" dirty="0" smtClean="0">
                <a:latin typeface="Menlo Regular"/>
                <a:cs typeface="Menlo Regular"/>
              </a:rPr>
              <a:t>A</a:t>
            </a:r>
            <a:endParaRPr lang="en-US" dirty="0"/>
          </a:p>
        </p:txBody>
      </p:sp>
      <p:sp>
        <p:nvSpPr>
          <p:cNvPr id="33" name="Rectangle 32"/>
          <p:cNvSpPr/>
          <p:nvPr/>
        </p:nvSpPr>
        <p:spPr>
          <a:xfrm>
            <a:off x="8077200" y="5562600"/>
            <a:ext cx="338554" cy="369332"/>
          </a:xfrm>
          <a:prstGeom prst="rect">
            <a:avLst/>
          </a:prstGeom>
        </p:spPr>
        <p:txBody>
          <a:bodyPr wrap="none">
            <a:spAutoFit/>
          </a:bodyPr>
          <a:lstStyle/>
          <a:p>
            <a:r>
              <a:rPr lang="nl-NL" dirty="0" smtClean="0">
                <a:latin typeface="Menlo Regular"/>
                <a:cs typeface="Menlo Regular"/>
              </a:rPr>
              <a:t>B</a:t>
            </a:r>
            <a:endParaRPr lang="en-US" dirty="0"/>
          </a:p>
        </p:txBody>
      </p:sp>
    </p:spTree>
    <p:extLst>
      <p:ext uri="{BB962C8B-B14F-4D97-AF65-F5344CB8AC3E}">
        <p14:creationId xmlns:p14="http://schemas.microsoft.com/office/powerpoint/2010/main" val="1294827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Blank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dimacs-2011-12-08-template.pot</Template>
  <TotalTime>11874</TotalTime>
  <Words>9026</Words>
  <Application>Microsoft Macintosh PowerPoint</Application>
  <PresentationFormat>On-screen Show (4:3)</PresentationFormat>
  <Paragraphs>1537</Paragraphs>
  <Slides>102</Slides>
  <Notes>97</Notes>
  <HiddenSlides>0</HiddenSlides>
  <MMClips>0</MMClips>
  <ScaleCrop>false</ScaleCrop>
  <HeadingPairs>
    <vt:vector size="4" baseType="variant">
      <vt:variant>
        <vt:lpstr>Theme</vt:lpstr>
      </vt:variant>
      <vt:variant>
        <vt:i4>1</vt:i4>
      </vt:variant>
      <vt:variant>
        <vt:lpstr>Slide Titles</vt:lpstr>
      </vt:variant>
      <vt:variant>
        <vt:i4>102</vt:i4>
      </vt:variant>
    </vt:vector>
  </HeadingPairs>
  <TitlesOfParts>
    <vt:vector size="103" baseType="lpstr">
      <vt:lpstr>Blank Presentation</vt:lpstr>
      <vt:lpstr>Algorithmic SDN Programming: Toward High-Level SDN Programming</vt:lpstr>
      <vt:lpstr>What’s New and Important in SDN</vt:lpstr>
      <vt:lpstr>Better Softwarization  for Network Programming</vt:lpstr>
      <vt:lpstr>Android: A Potential Analogy</vt:lpstr>
      <vt:lpstr>Outline</vt:lpstr>
      <vt:lpstr>State of Current (Open Source) Players</vt:lpstr>
      <vt:lpstr>OpenDaylight Architecture</vt:lpstr>
      <vt:lpstr>OpenDaylight Architecture</vt:lpstr>
      <vt:lpstr>ONOS Architecture</vt:lpstr>
      <vt:lpstr>An Abstract View: Focus of Current SDN Systems is Data Store (Distribution)</vt:lpstr>
      <vt:lpstr>What is Missing?</vt:lpstr>
      <vt:lpstr>Datapath Model</vt:lpstr>
      <vt:lpstr>A Simple Controller Program </vt:lpstr>
      <vt:lpstr>Controller Program with Flow Table Management</vt:lpstr>
      <vt:lpstr>Controller Program with Flow Table Management</vt:lpstr>
      <vt:lpstr>Example</vt:lpstr>
      <vt:lpstr>Approach I (OVS): Using Exact Match</vt:lpstr>
      <vt:lpstr>Problems of Approach I</vt:lpstr>
      <vt:lpstr>Approach 2: Declarative Policy Languages</vt:lpstr>
      <vt:lpstr>Outline</vt:lpstr>
      <vt:lpstr>Goal</vt:lpstr>
      <vt:lpstr>Big Picture: Before</vt:lpstr>
      <vt:lpstr>Big Picture: After</vt:lpstr>
      <vt:lpstr>Algorithmic SDN Programming Abstraction:  User View</vt:lpstr>
      <vt:lpstr>Example Algorithmic Policy in Java</vt:lpstr>
      <vt:lpstr>Outline</vt:lpstr>
      <vt:lpstr>Maple: Basic Idea</vt:lpstr>
      <vt:lpstr>Maple/Basic Idea: Minimal Abstraction</vt:lpstr>
      <vt:lpstr>Maple/Basic in ODL: Calling Diagram</vt:lpstr>
      <vt:lpstr>Dynamic Tracing: Abstraction to Flow Tables</vt:lpstr>
      <vt:lpstr>PowerPoint Presentation</vt:lpstr>
      <vt:lpstr>PowerPoint Presentation</vt:lpstr>
      <vt:lpstr>PowerPoint Presentation</vt:lpstr>
      <vt:lpstr>Trace Tree Formal Spec</vt:lpstr>
      <vt:lpstr>Trace Tree =&gt; Flow Table</vt:lpstr>
      <vt:lpstr>Trace Tree =&gt; Flow Table</vt:lpstr>
      <vt:lpstr>Trace Tree =&gt; Flow Table</vt:lpstr>
      <vt:lpstr>Trace Tree =&gt; Flow Table</vt:lpstr>
      <vt:lpstr>Handling User Inefficiency:  Redundant Trace</vt:lpstr>
      <vt:lpstr>Example: Trace Reduction</vt:lpstr>
      <vt:lpstr>Example: Trace Reduction</vt:lpstr>
      <vt:lpstr>Example: Trace Reduction</vt:lpstr>
      <vt:lpstr>Example: Trace Reduction</vt:lpstr>
      <vt:lpstr>Example: Trace Reduction</vt:lpstr>
      <vt:lpstr>Example: Trace Reduction</vt:lpstr>
      <vt:lpstr>Flow Table Optimization</vt:lpstr>
      <vt:lpstr>Flow Table Optimization</vt:lpstr>
      <vt:lpstr>Flow Table Optimization</vt:lpstr>
      <vt:lpstr>Unnecessary Priority Levels</vt:lpstr>
      <vt:lpstr>Minimizing Priority Levels:  Increasing at T Nodes Only</vt:lpstr>
      <vt:lpstr>Minimizing Priority Levels:  Increasing at T Nodes Only</vt:lpstr>
      <vt:lpstr>Minimizing Priority Levels:  Increasing at T Nodes Only</vt:lpstr>
      <vt:lpstr>Maple/Basic Runtime</vt:lpstr>
      <vt:lpstr>Maple/Basic Evaluation</vt:lpstr>
      <vt:lpstr>Evaluation: Maple as ACL Compiler</vt:lpstr>
      <vt:lpstr>Maple Example: ACL+Routing</vt:lpstr>
      <vt:lpstr>Benchmarking Compiler Quality</vt:lpstr>
      <vt:lpstr>Outline</vt:lpstr>
      <vt:lpstr>A More Complete Example</vt:lpstr>
      <vt:lpstr>Implication</vt:lpstr>
      <vt:lpstr>Existing Approaches on Handling State Dependency</vt:lpstr>
      <vt:lpstr>Maple/ASU: Goal</vt:lpstr>
      <vt:lpstr>Minimal Abstraction</vt:lpstr>
      <vt:lpstr>Maple/ASU in ODL: Calling Diagram</vt:lpstr>
      <vt:lpstr>PowerPoint Presentation</vt:lpstr>
      <vt:lpstr>PowerPoint Presentation</vt:lpstr>
      <vt:lpstr>PowerPoint Presentation</vt:lpstr>
      <vt:lpstr>PowerPoint Presentation</vt:lpstr>
      <vt:lpstr>Example Dependency Table</vt:lpstr>
      <vt:lpstr>Using Dependency Table</vt:lpstr>
      <vt:lpstr>Using Dependency Table</vt:lpstr>
      <vt:lpstr>Maple/ASU Components</vt:lpstr>
      <vt:lpstr>Evaluations: Time to Recover from Failures </vt:lpstr>
      <vt:lpstr>Outline</vt:lpstr>
      <vt:lpstr>Maple/Basic Demo</vt:lpstr>
      <vt:lpstr>Problems of Trace Tree</vt:lpstr>
      <vt:lpstr>Why is Multi-Table Important (Simple GBP)?</vt:lpstr>
      <vt:lpstr>More Efficient Multi-Table (2 Tables) Design</vt:lpstr>
      <vt:lpstr>More Efficient Multi-Table (3 Tables) Design</vt:lpstr>
      <vt:lpstr>Outline</vt:lpstr>
      <vt:lpstr>Magellan: Ideal Design Goal</vt:lpstr>
      <vt:lpstr>An Example Non-Compact Mappable Instruction</vt:lpstr>
      <vt:lpstr>An Example Non-Compact Mappable Instruction</vt:lpstr>
      <vt:lpstr>Magellan: Goal and Basic Ideas</vt:lpstr>
      <vt:lpstr>Magellan: Basic Ideas</vt:lpstr>
      <vt:lpstr>Example</vt:lpstr>
      <vt:lpstr>Example</vt:lpstr>
      <vt:lpstr>Problem and Improvement the Initial Approach</vt:lpstr>
      <vt:lpstr>More Examples of CM Statements</vt:lpstr>
      <vt:lpstr>CM Propagation through Data-Flow Analysis</vt:lpstr>
      <vt:lpstr>CM Propagation through Data-Flow Analysis</vt:lpstr>
      <vt:lpstr>Map -&gt; Map-Explore</vt:lpstr>
      <vt:lpstr>Magellan: Optimizations</vt:lpstr>
      <vt:lpstr>Magellan Main Components and Workflow</vt:lpstr>
      <vt:lpstr>Status</vt:lpstr>
      <vt:lpstr>Thank You</vt:lpstr>
      <vt:lpstr>A Simple ScienceNET Example Controller</vt:lpstr>
      <vt:lpstr>End Result: Flow Table</vt:lpstr>
      <vt:lpstr>More Efficient Flow Tables using OF 1.3</vt:lpstr>
      <vt:lpstr>Software Architecture w/ Network Program Lang</vt:lpstr>
      <vt:lpstr>Status</vt:lpstr>
      <vt:lpstr>Softwarization of Network Programming: Key Next Steps</vt:lpstr>
    </vt:vector>
  </TitlesOfParts>
  <Manager/>
  <Company>Yale University</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Yale FBO Communications</dc:title>
  <dc:subject/>
  <dc:creator>Patrick J. Lynch</dc:creator>
  <cp:keywords/>
  <dc:description/>
  <cp:lastModifiedBy>Y. Richard Yang</cp:lastModifiedBy>
  <cp:revision>864</cp:revision>
  <cp:lastPrinted>2011-12-21T04:26:34Z</cp:lastPrinted>
  <dcterms:modified xsi:type="dcterms:W3CDTF">2015-12-01T10:29:44Z</dcterms:modified>
  <cp:category/>
</cp:coreProperties>
</file>